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47"/>
  </p:notesMasterIdLst>
  <p:handoutMasterIdLst>
    <p:handoutMasterId r:id="rId48"/>
  </p:handoutMasterIdLst>
  <p:sldIdLst>
    <p:sldId id="541" r:id="rId2"/>
    <p:sldId id="540" r:id="rId3"/>
    <p:sldId id="542" r:id="rId4"/>
    <p:sldId id="543" r:id="rId5"/>
    <p:sldId id="544" r:id="rId6"/>
    <p:sldId id="260" r:id="rId7"/>
    <p:sldId id="261" r:id="rId8"/>
    <p:sldId id="419" r:id="rId9"/>
    <p:sldId id="421" r:id="rId10"/>
    <p:sldId id="424" r:id="rId11"/>
    <p:sldId id="425" r:id="rId12"/>
    <p:sldId id="426" r:id="rId13"/>
    <p:sldId id="428" r:id="rId14"/>
    <p:sldId id="279" r:id="rId15"/>
    <p:sldId id="318" r:id="rId16"/>
    <p:sldId id="432" r:id="rId17"/>
    <p:sldId id="286" r:id="rId18"/>
    <p:sldId id="433" r:id="rId19"/>
    <p:sldId id="440" r:id="rId20"/>
    <p:sldId id="444" r:id="rId21"/>
    <p:sldId id="321" r:id="rId22"/>
    <p:sldId id="448" r:id="rId23"/>
    <p:sldId id="450" r:id="rId24"/>
    <p:sldId id="547" r:id="rId25"/>
    <p:sldId id="455" r:id="rId26"/>
    <p:sldId id="297" r:id="rId27"/>
    <p:sldId id="460" r:id="rId28"/>
    <p:sldId id="467" r:id="rId29"/>
    <p:sldId id="502" r:id="rId30"/>
    <p:sldId id="470" r:id="rId31"/>
    <p:sldId id="471" r:id="rId32"/>
    <p:sldId id="472" r:id="rId33"/>
    <p:sldId id="474" r:id="rId34"/>
    <p:sldId id="507" r:id="rId35"/>
    <p:sldId id="508" r:id="rId36"/>
    <p:sldId id="509" r:id="rId37"/>
    <p:sldId id="529" r:id="rId38"/>
    <p:sldId id="516" r:id="rId39"/>
    <p:sldId id="517" r:id="rId40"/>
    <p:sldId id="518" r:id="rId41"/>
    <p:sldId id="549" r:id="rId42"/>
    <p:sldId id="548" r:id="rId43"/>
    <p:sldId id="368" r:id="rId44"/>
    <p:sldId id="545" r:id="rId45"/>
    <p:sldId id="546" r:id="rId46"/>
  </p:sldIdLst>
  <p:sldSz cx="9144000" cy="6858000" type="screen4x3"/>
  <p:notesSz cx="6669088" cy="9926638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16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-161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777607" y="1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453FD-131A-4933-8B10-B9AAFFCCE78E}" type="datetimeFigureOut">
              <a:rPr lang="pt-BR" smtClean="0"/>
              <a:pPr/>
              <a:t>16/05/2016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889938" cy="4980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777607" y="9428584"/>
            <a:ext cx="2889938" cy="4980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689D08-B1E0-4FF6-A1F1-C3AB20D51507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9756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777607" y="1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5A8D2F-A26A-4BAB-A6D4-FEEC4A29CA48}" type="datetimeFigureOut">
              <a:rPr lang="pt-BR" smtClean="0"/>
              <a:pPr/>
              <a:t>16/05/2016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01725" y="1241425"/>
            <a:ext cx="4465638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66909" y="4777195"/>
            <a:ext cx="533527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889938" cy="4980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777607" y="9428584"/>
            <a:ext cx="2889938" cy="4980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BC268A-519B-469A-A72D-4D506990232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7739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pt-BR" altLang="pt-BR" smtClean="0"/>
          </a:p>
        </p:txBody>
      </p:sp>
      <p:sp>
        <p:nvSpPr>
          <p:cNvPr id="13316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10D0A8A-40C2-4376-9AE7-9E97E4C130FF}" type="slidenum">
              <a:rPr lang="pt-BR" altLang="pt-BR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101725" y="1241425"/>
            <a:ext cx="4465638" cy="3349625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BC268A-519B-469A-A72D-4D5069902324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8646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1" y="3602038"/>
            <a:ext cx="6858001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3" indent="0" algn="ctr">
              <a:buNone/>
              <a:defRPr sz="2000"/>
            </a:lvl2pPr>
            <a:lvl3pPr marL="914386" indent="0" algn="ctr">
              <a:buNone/>
              <a:defRPr sz="1800"/>
            </a:lvl3pPr>
            <a:lvl4pPr marL="1371579" indent="0" algn="ctr">
              <a:buNone/>
              <a:defRPr sz="1600"/>
            </a:lvl4pPr>
            <a:lvl5pPr marL="1828772" indent="0" algn="ctr">
              <a:buNone/>
              <a:defRPr sz="1600"/>
            </a:lvl5pPr>
            <a:lvl6pPr marL="2285965" indent="0" algn="ctr">
              <a:buNone/>
              <a:defRPr sz="1600"/>
            </a:lvl6pPr>
            <a:lvl7pPr marL="2743158" indent="0" algn="ctr">
              <a:buNone/>
              <a:defRPr sz="1600"/>
            </a:lvl7pPr>
            <a:lvl8pPr marL="3200350" indent="0" algn="ctr">
              <a:buNone/>
              <a:defRPr sz="1600"/>
            </a:lvl8pPr>
            <a:lvl9pPr marL="3657544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BAC36-BF7B-4B37-9795-9CBB64C6A25B}" type="datetime1">
              <a:rPr lang="pt-BR" smtClean="0"/>
              <a:pPr/>
              <a:t>16/05/2016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30996-0021-489E-9678-48E7982C6DA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9388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CB394-6974-4933-B18F-174B453E3DD0}" type="datetime1">
              <a:rPr lang="pt-BR" smtClean="0"/>
              <a:pPr/>
              <a:t>16/05/2016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30996-0021-489E-9678-48E7982C6DA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17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E00FB-F037-4551-A04B-F2C6EF654AE0}" type="datetime1">
              <a:rPr lang="pt-BR" smtClean="0"/>
              <a:pPr/>
              <a:t>16/05/2016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30996-0021-489E-9678-48E7982C6DA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25538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4690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D9C0C-1332-442B-B5E0-F3754FAF371B}" type="datetime1">
              <a:rPr lang="pt-BR" smtClean="0"/>
              <a:pPr/>
              <a:t>16/05/2016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30996-0021-489E-9678-48E7982C6DA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5034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9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8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7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5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5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4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60303-0F32-431A-B174-05C6C7647A90}" type="datetime1">
              <a:rPr lang="pt-BR" smtClean="0"/>
              <a:pPr/>
              <a:t>16/05/2016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30996-0021-489E-9678-48E7982C6DA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5467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69B54-EF3E-4BC1-8FD4-B12028217BFD}" type="datetime1">
              <a:rPr lang="pt-BR" smtClean="0"/>
              <a:pPr/>
              <a:t>16/05/2016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30996-0021-489E-9678-48E7982C6DA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0302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3" indent="0">
              <a:buNone/>
              <a:defRPr sz="2000" b="1"/>
            </a:lvl2pPr>
            <a:lvl3pPr marL="914386" indent="0">
              <a:buNone/>
              <a:defRPr sz="1800" b="1"/>
            </a:lvl3pPr>
            <a:lvl4pPr marL="1371579" indent="0">
              <a:buNone/>
              <a:defRPr sz="1600" b="1"/>
            </a:lvl4pPr>
            <a:lvl5pPr marL="1828772" indent="0">
              <a:buNone/>
              <a:defRPr sz="1600" b="1"/>
            </a:lvl5pPr>
            <a:lvl6pPr marL="2285965" indent="0">
              <a:buNone/>
              <a:defRPr sz="1600" b="1"/>
            </a:lvl6pPr>
            <a:lvl7pPr marL="2743158" indent="0">
              <a:buNone/>
              <a:defRPr sz="1600" b="1"/>
            </a:lvl7pPr>
            <a:lvl8pPr marL="3200350" indent="0">
              <a:buNone/>
              <a:defRPr sz="1600" b="1"/>
            </a:lvl8pPr>
            <a:lvl9pPr marL="3657544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3" indent="0">
              <a:buNone/>
              <a:defRPr sz="2000" b="1"/>
            </a:lvl2pPr>
            <a:lvl3pPr marL="914386" indent="0">
              <a:buNone/>
              <a:defRPr sz="1800" b="1"/>
            </a:lvl3pPr>
            <a:lvl4pPr marL="1371579" indent="0">
              <a:buNone/>
              <a:defRPr sz="1600" b="1"/>
            </a:lvl4pPr>
            <a:lvl5pPr marL="1828772" indent="0">
              <a:buNone/>
              <a:defRPr sz="1600" b="1"/>
            </a:lvl5pPr>
            <a:lvl6pPr marL="2285965" indent="0">
              <a:buNone/>
              <a:defRPr sz="1600" b="1"/>
            </a:lvl6pPr>
            <a:lvl7pPr marL="2743158" indent="0">
              <a:buNone/>
              <a:defRPr sz="1600" b="1"/>
            </a:lvl7pPr>
            <a:lvl8pPr marL="3200350" indent="0">
              <a:buNone/>
              <a:defRPr sz="1600" b="1"/>
            </a:lvl8pPr>
            <a:lvl9pPr marL="3657544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DD91C-C413-4B44-8E85-F663F3D3A6D9}" type="datetime1">
              <a:rPr lang="pt-BR" smtClean="0"/>
              <a:pPr/>
              <a:t>16/05/2016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30996-0021-489E-9678-48E7982C6DA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4640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0AA95-BB4E-4F0B-AAEE-626FEDFDC995}" type="datetime1">
              <a:rPr lang="pt-BR" smtClean="0"/>
              <a:pPr/>
              <a:t>16/05/2016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30996-0021-489E-9678-48E7982C6DA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4163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FB3F5-D319-4E0E-9F19-A47F8673B025}" type="datetime1">
              <a:rPr lang="pt-BR" smtClean="0"/>
              <a:pPr/>
              <a:t>16/05/2016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30996-0021-489E-9678-48E7982C6DA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9280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3" indent="0">
              <a:buNone/>
              <a:defRPr sz="1400"/>
            </a:lvl2pPr>
            <a:lvl3pPr marL="914386" indent="0">
              <a:buNone/>
              <a:defRPr sz="1200"/>
            </a:lvl3pPr>
            <a:lvl4pPr marL="1371579" indent="0">
              <a:buNone/>
              <a:defRPr sz="1000"/>
            </a:lvl4pPr>
            <a:lvl5pPr marL="1828772" indent="0">
              <a:buNone/>
              <a:defRPr sz="1000"/>
            </a:lvl5pPr>
            <a:lvl6pPr marL="2285965" indent="0">
              <a:buNone/>
              <a:defRPr sz="1000"/>
            </a:lvl6pPr>
            <a:lvl7pPr marL="2743158" indent="0">
              <a:buNone/>
              <a:defRPr sz="1000"/>
            </a:lvl7pPr>
            <a:lvl8pPr marL="3200350" indent="0">
              <a:buNone/>
              <a:defRPr sz="1000"/>
            </a:lvl8pPr>
            <a:lvl9pPr marL="3657544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B6C57-1515-4811-B9E1-15C80985AC41}" type="datetime1">
              <a:rPr lang="pt-BR" smtClean="0"/>
              <a:pPr/>
              <a:t>16/05/2016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30996-0021-489E-9678-48E7982C6DA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5627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93" indent="0">
              <a:buNone/>
              <a:defRPr sz="2800"/>
            </a:lvl2pPr>
            <a:lvl3pPr marL="914386" indent="0">
              <a:buNone/>
              <a:defRPr sz="2400"/>
            </a:lvl3pPr>
            <a:lvl4pPr marL="1371579" indent="0">
              <a:buNone/>
              <a:defRPr sz="2000"/>
            </a:lvl4pPr>
            <a:lvl5pPr marL="1828772" indent="0">
              <a:buNone/>
              <a:defRPr sz="2000"/>
            </a:lvl5pPr>
            <a:lvl6pPr marL="2285965" indent="0">
              <a:buNone/>
              <a:defRPr sz="2000"/>
            </a:lvl6pPr>
            <a:lvl7pPr marL="2743158" indent="0">
              <a:buNone/>
              <a:defRPr sz="2000"/>
            </a:lvl7pPr>
            <a:lvl8pPr marL="3200350" indent="0">
              <a:buNone/>
              <a:defRPr sz="2000"/>
            </a:lvl8pPr>
            <a:lvl9pPr marL="3657544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3" indent="0">
              <a:buNone/>
              <a:defRPr sz="1400"/>
            </a:lvl2pPr>
            <a:lvl3pPr marL="914386" indent="0">
              <a:buNone/>
              <a:defRPr sz="1200"/>
            </a:lvl3pPr>
            <a:lvl4pPr marL="1371579" indent="0">
              <a:buNone/>
              <a:defRPr sz="1000"/>
            </a:lvl4pPr>
            <a:lvl5pPr marL="1828772" indent="0">
              <a:buNone/>
              <a:defRPr sz="1000"/>
            </a:lvl5pPr>
            <a:lvl6pPr marL="2285965" indent="0">
              <a:buNone/>
              <a:defRPr sz="1000"/>
            </a:lvl6pPr>
            <a:lvl7pPr marL="2743158" indent="0">
              <a:buNone/>
              <a:defRPr sz="1000"/>
            </a:lvl7pPr>
            <a:lvl8pPr marL="3200350" indent="0">
              <a:buNone/>
              <a:defRPr sz="1000"/>
            </a:lvl8pPr>
            <a:lvl9pPr marL="3657544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7F710-1D1C-4D94-B9B9-6970076546F3}" type="datetime1">
              <a:rPr lang="pt-BR" smtClean="0"/>
              <a:pPr/>
              <a:t>16/05/2016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30996-0021-489E-9678-48E7982C6DA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3423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1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84B19A-7176-427C-B334-AB049ED8A0F6}" type="datetime1">
              <a:rPr lang="pt-BR" smtClean="0"/>
              <a:pPr/>
              <a:t>16/05/2016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30996-0021-489E-9678-48E7982C6DA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4601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</p:sldLayoutIdLst>
  <p:hf sldNum="0" hdr="0" ftr="0" dt="0"/>
  <p:txStyles>
    <p:titleStyle>
      <a:lvl1pPr algn="l" defTabSz="91438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6" indent="-228596" algn="l" defTabSz="91438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9" indent="-228596" algn="l" defTabSz="9143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3" indent="-228596" algn="l" defTabSz="9143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75" indent="-228596" algn="l" defTabSz="9143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68" indent="-228596" algn="l" defTabSz="9143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62" indent="-228596" algn="l" defTabSz="9143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54" indent="-228596" algn="l" defTabSz="9143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47" indent="-228596" algn="l" defTabSz="9143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40" indent="-228596" algn="l" defTabSz="9143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3" algn="l" defTabSz="9143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6" algn="l" defTabSz="9143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79" algn="l" defTabSz="9143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2" algn="l" defTabSz="9143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65" algn="l" defTabSz="9143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58" algn="l" defTabSz="9143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50" algn="l" defTabSz="9143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44" algn="l" defTabSz="9143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Invent&#225;rio%20Patrimonial.pdf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hyperlink" Target="Balan&#231;o%20Patrimonial.pdf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ovimenta&#231;&#227;o%20Financeira.pdf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ovimenta&#231;&#227;o%20Econ&#244;mica.pdf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Desenvolvimento%20e%20Desempenho.pdf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Custo%20de%20Produ&#231;&#227;o.pdf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561975"/>
            <a:ext cx="6591300" cy="622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723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67" y="88137"/>
            <a:ext cx="8997354" cy="55525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771181" y="4198038"/>
            <a:ext cx="1322024" cy="1167788"/>
          </a:xfrm>
          <a:prstGeom prst="rect">
            <a:avLst/>
          </a:prstGeom>
          <a:noFill/>
          <a:ln>
            <a:solidFill>
              <a:srgbClr val="0000FF"/>
            </a:solidFill>
          </a:ln>
          <a:effectLst>
            <a:glow rad="139700">
              <a:srgbClr val="00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34"/>
          </a:p>
        </p:txBody>
      </p:sp>
      <p:sp>
        <p:nvSpPr>
          <p:cNvPr id="6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89352" y="6302871"/>
            <a:ext cx="912335" cy="365125"/>
          </a:xfrm>
        </p:spPr>
        <p:txBody>
          <a:bodyPr/>
          <a:lstStyle/>
          <a:p>
            <a:pPr algn="l"/>
            <a:r>
              <a:rPr lang="pt-BR" sz="2000" dirty="0" smtClean="0">
                <a:solidFill>
                  <a:schemeClr val="tx1"/>
                </a:solidFill>
              </a:rPr>
              <a:t>S</a:t>
            </a:r>
            <a:fld id="{165DB20B-757A-4007-A7F5-468AA3E1C99E}" type="slidenum">
              <a:rPr lang="pt-BR" sz="2000" smtClean="0">
                <a:solidFill>
                  <a:schemeClr val="tx1"/>
                </a:solidFill>
              </a:rPr>
              <a:pPr algn="l"/>
              <a:t>10</a:t>
            </a:fld>
            <a:r>
              <a:rPr lang="pt-BR" sz="2000" dirty="0" smtClean="0">
                <a:solidFill>
                  <a:schemeClr val="tx1"/>
                </a:solidFill>
              </a:rPr>
              <a:t>E2</a:t>
            </a:r>
            <a:endParaRPr lang="pt-BR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56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67" y="88137"/>
            <a:ext cx="8997354" cy="55525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181340" y="4220072"/>
            <a:ext cx="1322024" cy="1167788"/>
          </a:xfrm>
          <a:prstGeom prst="rect">
            <a:avLst/>
          </a:prstGeom>
          <a:noFill/>
          <a:ln>
            <a:solidFill>
              <a:srgbClr val="0000FF"/>
            </a:solidFill>
          </a:ln>
          <a:effectLst>
            <a:glow rad="139700">
              <a:srgbClr val="00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34"/>
          </a:p>
        </p:txBody>
      </p:sp>
      <p:sp>
        <p:nvSpPr>
          <p:cNvPr id="6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89352" y="6302871"/>
            <a:ext cx="912335" cy="365125"/>
          </a:xfrm>
        </p:spPr>
        <p:txBody>
          <a:bodyPr/>
          <a:lstStyle/>
          <a:p>
            <a:pPr algn="l"/>
            <a:r>
              <a:rPr lang="pt-BR" sz="2000" dirty="0" smtClean="0">
                <a:solidFill>
                  <a:schemeClr val="tx1"/>
                </a:solidFill>
              </a:rPr>
              <a:t>S</a:t>
            </a:r>
            <a:fld id="{165DB20B-757A-4007-A7F5-468AA3E1C99E}" type="slidenum">
              <a:rPr lang="pt-BR" sz="2000" smtClean="0">
                <a:solidFill>
                  <a:schemeClr val="tx1"/>
                </a:solidFill>
              </a:rPr>
              <a:pPr algn="l"/>
              <a:t>11</a:t>
            </a:fld>
            <a:r>
              <a:rPr lang="pt-BR" sz="2000" dirty="0" smtClean="0">
                <a:solidFill>
                  <a:schemeClr val="tx1"/>
                </a:solidFill>
              </a:rPr>
              <a:t>E2</a:t>
            </a:r>
            <a:endParaRPr lang="pt-BR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27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89352" y="6302871"/>
            <a:ext cx="912335" cy="365125"/>
          </a:xfrm>
        </p:spPr>
        <p:txBody>
          <a:bodyPr/>
          <a:lstStyle/>
          <a:p>
            <a:pPr algn="l"/>
            <a:r>
              <a:rPr lang="pt-BR" sz="2000" dirty="0" smtClean="0">
                <a:solidFill>
                  <a:schemeClr val="tx1"/>
                </a:solidFill>
              </a:rPr>
              <a:t>S</a:t>
            </a:r>
            <a:fld id="{31B6BBC4-B9E1-4A08-8EA2-A4D6E061721F}" type="slidenum">
              <a:rPr lang="pt-BR" sz="2000" smtClean="0">
                <a:solidFill>
                  <a:schemeClr val="tx1"/>
                </a:solidFill>
              </a:rPr>
              <a:pPr algn="l"/>
              <a:t>12</a:t>
            </a:fld>
            <a:r>
              <a:rPr lang="pt-BR" sz="2000" dirty="0" smtClean="0">
                <a:solidFill>
                  <a:schemeClr val="tx1"/>
                </a:solidFill>
              </a:rPr>
              <a:t>E2</a:t>
            </a:r>
            <a:endParaRPr lang="pt-BR" sz="2000" dirty="0">
              <a:solidFill>
                <a:schemeClr val="tx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118" y="88136"/>
            <a:ext cx="8989763" cy="5547816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1983036" y="2942115"/>
            <a:ext cx="1322024" cy="1156160"/>
          </a:xfrm>
          <a:prstGeom prst="rect">
            <a:avLst/>
          </a:prstGeom>
          <a:noFill/>
          <a:ln>
            <a:solidFill>
              <a:srgbClr val="0000FF"/>
            </a:solidFill>
          </a:ln>
          <a:effectLst>
            <a:glow rad="139700">
              <a:srgbClr val="00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34"/>
          </a:p>
        </p:txBody>
      </p:sp>
    </p:spTree>
    <p:extLst>
      <p:ext uri="{BB962C8B-B14F-4D97-AF65-F5344CB8AC3E}">
        <p14:creationId xmlns:p14="http://schemas.microsoft.com/office/powerpoint/2010/main" val="272736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89352" y="6302871"/>
            <a:ext cx="912335" cy="365125"/>
          </a:xfrm>
        </p:spPr>
        <p:txBody>
          <a:bodyPr/>
          <a:lstStyle/>
          <a:p>
            <a:pPr algn="l"/>
            <a:r>
              <a:rPr lang="pt-BR" sz="2000" dirty="0" smtClean="0">
                <a:solidFill>
                  <a:schemeClr val="tx1"/>
                </a:solidFill>
              </a:rPr>
              <a:t>S</a:t>
            </a:r>
            <a:fld id="{58286EAF-0C4B-4D85-BB93-897AF9414747}" type="slidenum">
              <a:rPr lang="pt-BR" sz="2000" smtClean="0">
                <a:solidFill>
                  <a:schemeClr val="tx1"/>
                </a:solidFill>
              </a:rPr>
              <a:pPr algn="l"/>
              <a:t>13</a:t>
            </a:fld>
            <a:r>
              <a:rPr lang="pt-BR" sz="2000" dirty="0" smtClean="0">
                <a:solidFill>
                  <a:schemeClr val="tx1"/>
                </a:solidFill>
              </a:rPr>
              <a:t>E2</a:t>
            </a:r>
            <a:endParaRPr lang="pt-BR" sz="2000" dirty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008" y="66095"/>
            <a:ext cx="9041984" cy="5580042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3410218" y="2942115"/>
            <a:ext cx="1322024" cy="1156160"/>
          </a:xfrm>
          <a:prstGeom prst="rect">
            <a:avLst/>
          </a:prstGeom>
          <a:noFill/>
          <a:ln>
            <a:solidFill>
              <a:srgbClr val="0000FF"/>
            </a:solidFill>
          </a:ln>
          <a:effectLst>
            <a:glow rad="139700">
              <a:srgbClr val="00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34"/>
          </a:p>
        </p:txBody>
      </p:sp>
    </p:spTree>
    <p:extLst>
      <p:ext uri="{BB962C8B-B14F-4D97-AF65-F5344CB8AC3E}">
        <p14:creationId xmlns:p14="http://schemas.microsoft.com/office/powerpoint/2010/main" val="361152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89352" y="6302871"/>
            <a:ext cx="912335" cy="365125"/>
          </a:xfrm>
        </p:spPr>
        <p:txBody>
          <a:bodyPr/>
          <a:lstStyle/>
          <a:p>
            <a:pPr algn="l"/>
            <a:r>
              <a:rPr lang="pt-BR" sz="2000" dirty="0" smtClean="0">
                <a:solidFill>
                  <a:schemeClr val="tx1"/>
                </a:solidFill>
              </a:rPr>
              <a:t>S</a:t>
            </a:r>
            <a:fld id="{B978B7EC-A814-4C35-B8F8-E6C93933FC23}" type="slidenum">
              <a:rPr lang="pt-BR" sz="2000" smtClean="0">
                <a:solidFill>
                  <a:schemeClr val="tx1"/>
                </a:solidFill>
              </a:rPr>
              <a:pPr algn="l"/>
              <a:t>14</a:t>
            </a:fld>
            <a:r>
              <a:rPr lang="pt-BR" sz="2000" dirty="0" smtClean="0">
                <a:solidFill>
                  <a:schemeClr val="tx1"/>
                </a:solidFill>
              </a:rPr>
              <a:t>E2</a:t>
            </a:r>
            <a:endParaRPr lang="pt-BR" sz="2000" dirty="0">
              <a:solidFill>
                <a:schemeClr val="tx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7376" y="101258"/>
            <a:ext cx="8917071" cy="5496220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4880060" y="2916477"/>
            <a:ext cx="1322024" cy="1156160"/>
          </a:xfrm>
          <a:prstGeom prst="rect">
            <a:avLst/>
          </a:prstGeom>
          <a:noFill/>
          <a:ln>
            <a:solidFill>
              <a:srgbClr val="0000FF"/>
            </a:solidFill>
          </a:ln>
          <a:effectLst>
            <a:glow rad="139700">
              <a:srgbClr val="00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34"/>
          </a:p>
        </p:txBody>
      </p:sp>
    </p:spTree>
    <p:extLst>
      <p:ext uri="{BB962C8B-B14F-4D97-AF65-F5344CB8AC3E}">
        <p14:creationId xmlns:p14="http://schemas.microsoft.com/office/powerpoint/2010/main" val="184150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89352" y="6302871"/>
            <a:ext cx="912335" cy="365125"/>
          </a:xfrm>
        </p:spPr>
        <p:txBody>
          <a:bodyPr/>
          <a:lstStyle/>
          <a:p>
            <a:pPr algn="l"/>
            <a:r>
              <a:rPr lang="pt-BR" sz="2000" dirty="0" smtClean="0">
                <a:solidFill>
                  <a:schemeClr val="tx1"/>
                </a:solidFill>
              </a:rPr>
              <a:t>S</a:t>
            </a:r>
            <a:fld id="{28B681EE-1E1D-4BD3-9735-4953BF9A2163}" type="slidenum">
              <a:rPr lang="pt-BR" sz="2000" smtClean="0">
                <a:solidFill>
                  <a:schemeClr val="tx1"/>
                </a:solidFill>
              </a:rPr>
              <a:pPr algn="l"/>
              <a:t>15</a:t>
            </a:fld>
            <a:r>
              <a:rPr lang="pt-BR" sz="2000" dirty="0" smtClean="0">
                <a:solidFill>
                  <a:schemeClr val="tx1"/>
                </a:solidFill>
              </a:rPr>
              <a:t>E2</a:t>
            </a:r>
            <a:endParaRPr lang="pt-BR" sz="2000" dirty="0">
              <a:solidFill>
                <a:schemeClr val="tx1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118" y="89014"/>
            <a:ext cx="8967730" cy="5534218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5939764" y="2916477"/>
            <a:ext cx="1322024" cy="1156160"/>
          </a:xfrm>
          <a:prstGeom prst="rect">
            <a:avLst/>
          </a:prstGeom>
          <a:noFill/>
          <a:ln>
            <a:solidFill>
              <a:srgbClr val="0000FF"/>
            </a:solidFill>
          </a:ln>
          <a:effectLst>
            <a:glow rad="139700">
              <a:srgbClr val="00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34"/>
          </a:p>
        </p:txBody>
      </p:sp>
      <p:sp>
        <p:nvSpPr>
          <p:cNvPr id="5" name="Retângulo 4"/>
          <p:cNvSpPr/>
          <p:nvPr/>
        </p:nvSpPr>
        <p:spPr>
          <a:xfrm>
            <a:off x="7587679" y="1573363"/>
            <a:ext cx="1231581" cy="1156160"/>
          </a:xfrm>
          <a:prstGeom prst="rect">
            <a:avLst/>
          </a:prstGeom>
          <a:noFill/>
          <a:ln>
            <a:solidFill>
              <a:srgbClr val="0000FF"/>
            </a:solidFill>
          </a:ln>
          <a:effectLst>
            <a:glow rad="139700">
              <a:srgbClr val="00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34"/>
          </a:p>
        </p:txBody>
      </p:sp>
      <p:sp>
        <p:nvSpPr>
          <p:cNvPr id="2" name="Retângulo 1"/>
          <p:cNvSpPr/>
          <p:nvPr/>
        </p:nvSpPr>
        <p:spPr>
          <a:xfrm>
            <a:off x="623842" y="3631962"/>
            <a:ext cx="3264493" cy="7691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 smtClean="0">
                <a:solidFill>
                  <a:schemeClr val="tx1"/>
                </a:solidFill>
                <a:hlinkClick r:id="rId3" action="ppaction://hlinkfile"/>
              </a:rPr>
              <a:t>Relatório Inventário Inicial</a:t>
            </a:r>
            <a:endParaRPr lang="pt-BR" sz="1600" b="1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 smtClean="0">
                <a:solidFill>
                  <a:schemeClr val="tx1"/>
                </a:solidFill>
                <a:hlinkClick r:id="rId4" action="ppaction://hlinkfile"/>
              </a:rPr>
              <a:t>Relatório Balanço Patrimonial</a:t>
            </a:r>
            <a:endParaRPr lang="pt-BR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01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89352" y="6302871"/>
            <a:ext cx="912335" cy="365125"/>
          </a:xfrm>
        </p:spPr>
        <p:txBody>
          <a:bodyPr/>
          <a:lstStyle/>
          <a:p>
            <a:pPr algn="l"/>
            <a:r>
              <a:rPr lang="pt-BR" sz="2000" dirty="0" smtClean="0">
                <a:solidFill>
                  <a:schemeClr val="tx1"/>
                </a:solidFill>
              </a:rPr>
              <a:t>S</a:t>
            </a:r>
            <a:fld id="{60131964-32A6-4103-9C21-2AE3E92689CD}" type="slidenum">
              <a:rPr lang="pt-BR" sz="2000" smtClean="0">
                <a:solidFill>
                  <a:schemeClr val="tx1"/>
                </a:solidFill>
              </a:rPr>
              <a:pPr algn="l"/>
              <a:t>16</a:t>
            </a:fld>
            <a:r>
              <a:rPr lang="pt-BR" sz="2000" dirty="0" smtClean="0">
                <a:solidFill>
                  <a:schemeClr val="tx1"/>
                </a:solidFill>
              </a:rPr>
              <a:t>E3</a:t>
            </a:r>
            <a:endParaRPr lang="pt-BR" sz="2000" dirty="0">
              <a:solidFill>
                <a:schemeClr val="tx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135" y="89014"/>
            <a:ext cx="8967730" cy="5534218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3186448" y="2886697"/>
            <a:ext cx="1368459" cy="1223831"/>
          </a:xfrm>
          <a:prstGeom prst="rect">
            <a:avLst/>
          </a:prstGeom>
          <a:noFill/>
          <a:ln>
            <a:solidFill>
              <a:srgbClr val="0000FF"/>
            </a:solidFill>
          </a:ln>
          <a:effectLst>
            <a:glow rad="139700">
              <a:srgbClr val="00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34"/>
          </a:p>
        </p:txBody>
      </p:sp>
      <p:sp>
        <p:nvSpPr>
          <p:cNvPr id="6" name="Retângulo 5"/>
          <p:cNvSpPr/>
          <p:nvPr/>
        </p:nvSpPr>
        <p:spPr>
          <a:xfrm>
            <a:off x="2776251" y="1620091"/>
            <a:ext cx="1167788" cy="1123109"/>
          </a:xfrm>
          <a:prstGeom prst="rect">
            <a:avLst/>
          </a:prstGeom>
          <a:noFill/>
          <a:ln>
            <a:solidFill>
              <a:srgbClr val="0000FF"/>
            </a:solidFill>
          </a:ln>
          <a:effectLst>
            <a:glow rad="139700">
              <a:srgbClr val="00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34"/>
          </a:p>
        </p:txBody>
      </p:sp>
    </p:spTree>
    <p:extLst>
      <p:ext uri="{BB962C8B-B14F-4D97-AF65-F5344CB8AC3E}">
        <p14:creationId xmlns:p14="http://schemas.microsoft.com/office/powerpoint/2010/main" val="7589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89352" y="6302871"/>
            <a:ext cx="912335" cy="365125"/>
          </a:xfrm>
        </p:spPr>
        <p:txBody>
          <a:bodyPr/>
          <a:lstStyle/>
          <a:p>
            <a:pPr algn="l"/>
            <a:r>
              <a:rPr lang="pt-BR" sz="2000" dirty="0" smtClean="0">
                <a:solidFill>
                  <a:schemeClr val="tx1"/>
                </a:solidFill>
              </a:rPr>
              <a:t>S</a:t>
            </a:r>
            <a:fld id="{60131964-32A6-4103-9C21-2AE3E92689CD}" type="slidenum">
              <a:rPr lang="pt-BR" sz="2000" smtClean="0">
                <a:solidFill>
                  <a:schemeClr val="tx1"/>
                </a:solidFill>
              </a:rPr>
              <a:pPr algn="l"/>
              <a:t>17</a:t>
            </a:fld>
            <a:r>
              <a:rPr lang="pt-BR" sz="2000" dirty="0" smtClean="0">
                <a:solidFill>
                  <a:schemeClr val="tx1"/>
                </a:solidFill>
              </a:rPr>
              <a:t>E3</a:t>
            </a:r>
            <a:endParaRPr lang="pt-BR" sz="2000" dirty="0">
              <a:solidFill>
                <a:schemeClr val="tx1"/>
              </a:solidFill>
            </a:endParaRPr>
          </a:p>
        </p:txBody>
      </p:sp>
      <p:pic>
        <p:nvPicPr>
          <p:cNvPr id="1026" name="Picture 2" descr="C:\Users\jdaniel.tavares\Documents\Agronegócios NRC 2016\Piscicultura\Curso Piscicultura Final 28-05-16\fichas\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103" y="683649"/>
            <a:ext cx="6938958" cy="565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47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89352" y="6302871"/>
            <a:ext cx="912335" cy="365125"/>
          </a:xfrm>
        </p:spPr>
        <p:txBody>
          <a:bodyPr/>
          <a:lstStyle/>
          <a:p>
            <a:pPr algn="l"/>
            <a:r>
              <a:rPr lang="pt-BR" sz="2000" dirty="0" smtClean="0">
                <a:solidFill>
                  <a:schemeClr val="tx1"/>
                </a:solidFill>
              </a:rPr>
              <a:t>S</a:t>
            </a:r>
            <a:fld id="{60131964-32A6-4103-9C21-2AE3E92689CD}" type="slidenum">
              <a:rPr lang="pt-BR" sz="2000" smtClean="0">
                <a:solidFill>
                  <a:schemeClr val="tx1"/>
                </a:solidFill>
              </a:rPr>
              <a:pPr algn="l"/>
              <a:t>18</a:t>
            </a:fld>
            <a:r>
              <a:rPr lang="pt-BR" sz="2000" dirty="0" smtClean="0">
                <a:solidFill>
                  <a:schemeClr val="tx1"/>
                </a:solidFill>
              </a:rPr>
              <a:t>E3</a:t>
            </a:r>
            <a:endParaRPr lang="pt-BR" sz="2000" dirty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118" y="89012"/>
            <a:ext cx="9013784" cy="5562641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2776251" y="1620091"/>
            <a:ext cx="1167788" cy="1123109"/>
          </a:xfrm>
          <a:prstGeom prst="rect">
            <a:avLst/>
          </a:prstGeom>
          <a:noFill/>
          <a:ln>
            <a:solidFill>
              <a:srgbClr val="0000FF"/>
            </a:solidFill>
          </a:ln>
          <a:effectLst>
            <a:glow rad="139700">
              <a:srgbClr val="00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34"/>
          </a:p>
        </p:txBody>
      </p:sp>
      <p:sp>
        <p:nvSpPr>
          <p:cNvPr id="5" name="Retângulo 4"/>
          <p:cNvSpPr/>
          <p:nvPr/>
        </p:nvSpPr>
        <p:spPr>
          <a:xfrm>
            <a:off x="4660135" y="2952520"/>
            <a:ext cx="1322024" cy="1145755"/>
          </a:xfrm>
          <a:prstGeom prst="rect">
            <a:avLst/>
          </a:prstGeom>
          <a:noFill/>
          <a:ln>
            <a:solidFill>
              <a:srgbClr val="0000FF"/>
            </a:solidFill>
          </a:ln>
          <a:effectLst>
            <a:glow rad="139700">
              <a:srgbClr val="00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34"/>
          </a:p>
        </p:txBody>
      </p:sp>
      <p:sp>
        <p:nvSpPr>
          <p:cNvPr id="7" name="Retângulo 6"/>
          <p:cNvSpPr/>
          <p:nvPr/>
        </p:nvSpPr>
        <p:spPr>
          <a:xfrm>
            <a:off x="3205926" y="4216491"/>
            <a:ext cx="1322024" cy="1145755"/>
          </a:xfrm>
          <a:prstGeom prst="rect">
            <a:avLst/>
          </a:prstGeom>
          <a:noFill/>
          <a:ln>
            <a:solidFill>
              <a:srgbClr val="0000FF"/>
            </a:solidFill>
          </a:ln>
          <a:effectLst>
            <a:glow rad="139700">
              <a:srgbClr val="00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34"/>
          </a:p>
        </p:txBody>
      </p:sp>
    </p:spTree>
    <p:extLst>
      <p:ext uri="{BB962C8B-B14F-4D97-AF65-F5344CB8AC3E}">
        <p14:creationId xmlns:p14="http://schemas.microsoft.com/office/powerpoint/2010/main" val="71583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89352" y="6302871"/>
            <a:ext cx="912335" cy="365125"/>
          </a:xfrm>
        </p:spPr>
        <p:txBody>
          <a:bodyPr/>
          <a:lstStyle/>
          <a:p>
            <a:pPr algn="l"/>
            <a:r>
              <a:rPr lang="pt-BR" sz="2000" dirty="0" smtClean="0">
                <a:solidFill>
                  <a:schemeClr val="tx1"/>
                </a:solidFill>
              </a:rPr>
              <a:t>S</a:t>
            </a:r>
            <a:fld id="{D78D3DF9-083B-41B3-9705-29C7B2D81558}" type="slidenum">
              <a:rPr lang="pt-BR" sz="2000" smtClean="0">
                <a:solidFill>
                  <a:schemeClr val="tx1"/>
                </a:solidFill>
              </a:rPr>
              <a:pPr algn="l"/>
              <a:t>19</a:t>
            </a:fld>
            <a:r>
              <a:rPr lang="pt-BR" sz="2000" dirty="0" smtClean="0">
                <a:solidFill>
                  <a:schemeClr val="tx1"/>
                </a:solidFill>
              </a:rPr>
              <a:t>E3</a:t>
            </a:r>
            <a:endParaRPr lang="pt-BR" sz="2000" dirty="0">
              <a:solidFill>
                <a:schemeClr val="tx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118" y="89011"/>
            <a:ext cx="8989764" cy="5534218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2767705" y="1604079"/>
            <a:ext cx="1167788" cy="1123109"/>
          </a:xfrm>
          <a:prstGeom prst="rect">
            <a:avLst/>
          </a:prstGeom>
          <a:noFill/>
          <a:ln>
            <a:solidFill>
              <a:srgbClr val="0000FF"/>
            </a:solidFill>
          </a:ln>
          <a:effectLst>
            <a:glow rad="139700">
              <a:srgbClr val="00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34"/>
          </a:p>
        </p:txBody>
      </p:sp>
      <p:sp>
        <p:nvSpPr>
          <p:cNvPr id="5" name="Retângulo 4"/>
          <p:cNvSpPr/>
          <p:nvPr/>
        </p:nvSpPr>
        <p:spPr>
          <a:xfrm>
            <a:off x="4660135" y="4209862"/>
            <a:ext cx="1322024" cy="1145755"/>
          </a:xfrm>
          <a:prstGeom prst="rect">
            <a:avLst/>
          </a:prstGeom>
          <a:noFill/>
          <a:ln>
            <a:solidFill>
              <a:srgbClr val="0000FF"/>
            </a:solidFill>
          </a:ln>
          <a:effectLst>
            <a:glow rad="139700">
              <a:srgbClr val="00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34"/>
          </a:p>
        </p:txBody>
      </p:sp>
    </p:spTree>
    <p:extLst>
      <p:ext uri="{BB962C8B-B14F-4D97-AF65-F5344CB8AC3E}">
        <p14:creationId xmlns:p14="http://schemas.microsoft.com/office/powerpoint/2010/main" val="36859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5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039937"/>
          </a:xfrm>
        </p:spPr>
        <p:txBody>
          <a:bodyPr/>
          <a:lstStyle/>
          <a:p>
            <a:r>
              <a:rPr lang="pt-BR" altLang="pt-BR" sz="4800" b="1" dirty="0" smtClean="0"/>
              <a:t>SOFTWARE DE GESTÃO PARA AQUICULTURA</a:t>
            </a:r>
          </a:p>
        </p:txBody>
      </p:sp>
      <p:sp>
        <p:nvSpPr>
          <p:cNvPr id="3075" name="Subtítulo 6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/>
          <a:p>
            <a:r>
              <a:rPr lang="pt-BR" altLang="pt-BR" sz="4400" b="1" dirty="0" smtClean="0"/>
              <a:t>Piscicultura</a:t>
            </a:r>
          </a:p>
        </p:txBody>
      </p:sp>
    </p:spTree>
    <p:extLst>
      <p:ext uri="{BB962C8B-B14F-4D97-AF65-F5344CB8AC3E}">
        <p14:creationId xmlns:p14="http://schemas.microsoft.com/office/powerpoint/2010/main" val="273363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118" y="82214"/>
            <a:ext cx="8989764" cy="5547816"/>
          </a:xfrm>
          <a:prstGeom prst="rect">
            <a:avLst/>
          </a:prstGeom>
        </p:spPr>
      </p:pic>
      <p:sp>
        <p:nvSpPr>
          <p:cNvPr id="3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89352" y="6302871"/>
            <a:ext cx="912335" cy="365125"/>
          </a:xfrm>
        </p:spPr>
        <p:txBody>
          <a:bodyPr/>
          <a:lstStyle/>
          <a:p>
            <a:pPr algn="l"/>
            <a:r>
              <a:rPr lang="pt-BR" sz="2000" dirty="0" smtClean="0">
                <a:solidFill>
                  <a:schemeClr val="tx1"/>
                </a:solidFill>
              </a:rPr>
              <a:t>S</a:t>
            </a:r>
            <a:fld id="{8CAB281A-9DF6-4D54-B39B-CBF4C08BBEB6}" type="slidenum">
              <a:rPr lang="pt-BR" sz="2000" smtClean="0">
                <a:solidFill>
                  <a:schemeClr val="tx1"/>
                </a:solidFill>
              </a:rPr>
              <a:pPr algn="l"/>
              <a:t>20</a:t>
            </a:fld>
            <a:r>
              <a:rPr lang="pt-BR" sz="2000" dirty="0" smtClean="0">
                <a:solidFill>
                  <a:schemeClr val="tx1"/>
                </a:solidFill>
              </a:rPr>
              <a:t>E3</a:t>
            </a:r>
            <a:endParaRPr lang="pt-BR" sz="2000" dirty="0">
              <a:solidFill>
                <a:schemeClr val="tx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2767705" y="1604079"/>
            <a:ext cx="1167788" cy="1123109"/>
          </a:xfrm>
          <a:prstGeom prst="rect">
            <a:avLst/>
          </a:prstGeom>
          <a:noFill/>
          <a:ln>
            <a:solidFill>
              <a:srgbClr val="0000FF"/>
            </a:solidFill>
          </a:ln>
          <a:effectLst>
            <a:glow rad="139700">
              <a:srgbClr val="00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34"/>
          </a:p>
        </p:txBody>
      </p:sp>
      <p:sp>
        <p:nvSpPr>
          <p:cNvPr id="5" name="Retângulo 4"/>
          <p:cNvSpPr/>
          <p:nvPr/>
        </p:nvSpPr>
        <p:spPr>
          <a:xfrm>
            <a:off x="6121466" y="2927993"/>
            <a:ext cx="1322024" cy="1145755"/>
          </a:xfrm>
          <a:prstGeom prst="rect">
            <a:avLst/>
          </a:prstGeom>
          <a:noFill/>
          <a:ln>
            <a:solidFill>
              <a:srgbClr val="0000FF"/>
            </a:solidFill>
          </a:ln>
          <a:effectLst>
            <a:glow rad="139700">
              <a:srgbClr val="00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34"/>
          </a:p>
        </p:txBody>
      </p:sp>
    </p:spTree>
    <p:extLst>
      <p:ext uri="{BB962C8B-B14F-4D97-AF65-F5344CB8AC3E}">
        <p14:creationId xmlns:p14="http://schemas.microsoft.com/office/powerpoint/2010/main" val="34461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89352" y="6302871"/>
            <a:ext cx="912335" cy="365125"/>
          </a:xfrm>
        </p:spPr>
        <p:txBody>
          <a:bodyPr/>
          <a:lstStyle/>
          <a:p>
            <a:pPr algn="l"/>
            <a:r>
              <a:rPr lang="pt-BR" sz="2000" dirty="0" smtClean="0">
                <a:solidFill>
                  <a:schemeClr val="tx1"/>
                </a:solidFill>
              </a:rPr>
              <a:t>S</a:t>
            </a:r>
            <a:fld id="{00A65705-C476-467F-9372-BF466B299117}" type="slidenum">
              <a:rPr lang="pt-BR" sz="2000" smtClean="0">
                <a:solidFill>
                  <a:schemeClr val="tx1"/>
                </a:solidFill>
              </a:rPr>
              <a:pPr algn="l"/>
              <a:t>21</a:t>
            </a:fld>
            <a:r>
              <a:rPr lang="pt-BR" sz="2000" dirty="0" smtClean="0">
                <a:solidFill>
                  <a:schemeClr val="tx1"/>
                </a:solidFill>
              </a:rPr>
              <a:t>E3</a:t>
            </a:r>
            <a:endParaRPr lang="pt-BR" sz="2000" dirty="0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101" y="78690"/>
            <a:ext cx="9012657" cy="5561945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7672991" y="1610094"/>
            <a:ext cx="1167788" cy="1123109"/>
          </a:xfrm>
          <a:prstGeom prst="rect">
            <a:avLst/>
          </a:prstGeom>
          <a:noFill/>
          <a:ln>
            <a:solidFill>
              <a:srgbClr val="0000FF"/>
            </a:solidFill>
          </a:ln>
          <a:effectLst>
            <a:glow rad="139700">
              <a:srgbClr val="00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34"/>
          </a:p>
        </p:txBody>
      </p:sp>
      <p:sp>
        <p:nvSpPr>
          <p:cNvPr id="9" name="Retângulo 8"/>
          <p:cNvSpPr/>
          <p:nvPr/>
        </p:nvSpPr>
        <p:spPr>
          <a:xfrm>
            <a:off x="5997552" y="2934008"/>
            <a:ext cx="1322024" cy="1145755"/>
          </a:xfrm>
          <a:prstGeom prst="rect">
            <a:avLst/>
          </a:prstGeom>
          <a:noFill/>
          <a:ln>
            <a:solidFill>
              <a:srgbClr val="0000FF"/>
            </a:solidFill>
          </a:ln>
          <a:effectLst>
            <a:glow rad="139700">
              <a:srgbClr val="00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34"/>
          </a:p>
        </p:txBody>
      </p:sp>
      <p:sp>
        <p:nvSpPr>
          <p:cNvPr id="8" name="Retângulo 7"/>
          <p:cNvSpPr/>
          <p:nvPr/>
        </p:nvSpPr>
        <p:spPr>
          <a:xfrm>
            <a:off x="623842" y="3631962"/>
            <a:ext cx="3700330" cy="7691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 smtClean="0">
                <a:solidFill>
                  <a:schemeClr val="tx1"/>
                </a:solidFill>
                <a:hlinkClick r:id="rId3" action="ppaction://hlinkfile"/>
              </a:rPr>
              <a:t>Relatório  Movimentação Financeira</a:t>
            </a:r>
            <a:endParaRPr lang="pt-BR" sz="1600" b="1" dirty="0" smtClean="0">
              <a:solidFill>
                <a:schemeClr val="tx1"/>
              </a:solidFill>
            </a:endParaRPr>
          </a:p>
          <a:p>
            <a:endParaRPr lang="pt-BR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16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89352" y="6302871"/>
            <a:ext cx="912335" cy="365125"/>
          </a:xfrm>
        </p:spPr>
        <p:txBody>
          <a:bodyPr/>
          <a:lstStyle/>
          <a:p>
            <a:pPr algn="l"/>
            <a:r>
              <a:rPr lang="pt-BR" sz="2000" dirty="0" smtClean="0">
                <a:solidFill>
                  <a:schemeClr val="tx1"/>
                </a:solidFill>
              </a:rPr>
              <a:t>S</a:t>
            </a:r>
            <a:fld id="{00A65705-C476-467F-9372-BF466B299117}" type="slidenum">
              <a:rPr lang="pt-BR" sz="2000" smtClean="0">
                <a:solidFill>
                  <a:schemeClr val="tx1"/>
                </a:solidFill>
              </a:rPr>
              <a:pPr algn="l"/>
              <a:t>22</a:t>
            </a:fld>
            <a:r>
              <a:rPr lang="pt-BR" sz="2000" dirty="0" smtClean="0">
                <a:solidFill>
                  <a:schemeClr val="tx1"/>
                </a:solidFill>
              </a:rPr>
              <a:t>E3</a:t>
            </a:r>
            <a:endParaRPr lang="pt-BR" sz="2000" dirty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118" y="72075"/>
            <a:ext cx="8978747" cy="5541017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3987875" y="1597446"/>
            <a:ext cx="1157232" cy="1112703"/>
          </a:xfrm>
          <a:prstGeom prst="rect">
            <a:avLst/>
          </a:prstGeom>
          <a:noFill/>
          <a:ln>
            <a:solidFill>
              <a:srgbClr val="0000FF"/>
            </a:solidFill>
          </a:ln>
          <a:effectLst>
            <a:glow rad="139700">
              <a:srgbClr val="00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34"/>
          </a:p>
        </p:txBody>
      </p:sp>
    </p:spTree>
    <p:extLst>
      <p:ext uri="{BB962C8B-B14F-4D97-AF65-F5344CB8AC3E}">
        <p14:creationId xmlns:p14="http://schemas.microsoft.com/office/powerpoint/2010/main" val="421224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jdaniel.tavares\Documents\Agronegócios NRC 2016\Piscicultura\Curso Piscicultura Final 28-05-16\fichas\4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52" y="811767"/>
            <a:ext cx="8633033" cy="508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89352" y="6302871"/>
            <a:ext cx="912335" cy="365125"/>
          </a:xfrm>
        </p:spPr>
        <p:txBody>
          <a:bodyPr/>
          <a:lstStyle/>
          <a:p>
            <a:pPr algn="l"/>
            <a:r>
              <a:rPr lang="pt-BR" sz="2000" dirty="0" smtClean="0">
                <a:solidFill>
                  <a:schemeClr val="tx1"/>
                </a:solidFill>
              </a:rPr>
              <a:t>S</a:t>
            </a:r>
            <a:fld id="{00A65705-C476-467F-9372-BF466B299117}" type="slidenum">
              <a:rPr lang="pt-BR" sz="2000" smtClean="0">
                <a:solidFill>
                  <a:schemeClr val="tx1"/>
                </a:solidFill>
              </a:rPr>
              <a:pPr algn="l"/>
              <a:t>23</a:t>
            </a:fld>
            <a:r>
              <a:rPr lang="pt-BR" sz="2000" dirty="0" smtClean="0">
                <a:solidFill>
                  <a:schemeClr val="tx1"/>
                </a:solidFill>
              </a:rPr>
              <a:t>E3</a:t>
            </a:r>
            <a:endParaRPr lang="pt-BR" sz="2000" dirty="0">
              <a:solidFill>
                <a:schemeClr val="tx1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394456" y="5434195"/>
            <a:ext cx="1275891" cy="340041"/>
          </a:xfrm>
          <a:prstGeom prst="rect">
            <a:avLst/>
          </a:prstGeom>
          <a:noFill/>
          <a:ln>
            <a:solidFill>
              <a:srgbClr val="0000FF"/>
            </a:solidFill>
          </a:ln>
          <a:effectLst>
            <a:glow rad="139700">
              <a:srgbClr val="00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34"/>
          </a:p>
        </p:txBody>
      </p:sp>
    </p:spTree>
    <p:extLst>
      <p:ext uri="{BB962C8B-B14F-4D97-AF65-F5344CB8AC3E}">
        <p14:creationId xmlns:p14="http://schemas.microsoft.com/office/powerpoint/2010/main" val="371018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89352" y="6302871"/>
            <a:ext cx="912335" cy="365125"/>
          </a:xfrm>
        </p:spPr>
        <p:txBody>
          <a:bodyPr/>
          <a:lstStyle/>
          <a:p>
            <a:pPr algn="l"/>
            <a:r>
              <a:rPr lang="pt-BR" sz="2000" dirty="0" smtClean="0">
                <a:solidFill>
                  <a:schemeClr val="tx1"/>
                </a:solidFill>
              </a:rPr>
              <a:t>S</a:t>
            </a:r>
            <a:fld id="{00A65705-C476-467F-9372-BF466B299117}" type="slidenum">
              <a:rPr lang="pt-BR" sz="2000" smtClean="0">
                <a:solidFill>
                  <a:schemeClr val="tx1"/>
                </a:solidFill>
              </a:rPr>
              <a:pPr algn="l"/>
              <a:t>24</a:t>
            </a:fld>
            <a:r>
              <a:rPr lang="pt-BR" sz="2000" dirty="0" smtClean="0">
                <a:solidFill>
                  <a:schemeClr val="tx1"/>
                </a:solidFill>
              </a:rPr>
              <a:t>E3</a:t>
            </a:r>
            <a:endParaRPr lang="pt-BR" sz="2000" dirty="0">
              <a:solidFill>
                <a:schemeClr val="tx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068" y="77119"/>
            <a:ext cx="9041984" cy="5580042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7672991" y="1610094"/>
            <a:ext cx="1167788" cy="1123109"/>
          </a:xfrm>
          <a:prstGeom prst="rect">
            <a:avLst/>
          </a:prstGeom>
          <a:noFill/>
          <a:ln>
            <a:solidFill>
              <a:srgbClr val="0000FF"/>
            </a:solidFill>
          </a:ln>
          <a:effectLst>
            <a:glow rad="139700">
              <a:srgbClr val="00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34"/>
          </a:p>
        </p:txBody>
      </p:sp>
      <p:sp>
        <p:nvSpPr>
          <p:cNvPr id="7" name="Retângulo 6"/>
          <p:cNvSpPr/>
          <p:nvPr/>
        </p:nvSpPr>
        <p:spPr>
          <a:xfrm>
            <a:off x="5997552" y="2934008"/>
            <a:ext cx="1322024" cy="1145755"/>
          </a:xfrm>
          <a:prstGeom prst="rect">
            <a:avLst/>
          </a:prstGeom>
          <a:noFill/>
          <a:ln>
            <a:solidFill>
              <a:srgbClr val="0000FF"/>
            </a:solidFill>
          </a:ln>
          <a:effectLst>
            <a:glow rad="139700">
              <a:srgbClr val="00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34"/>
          </a:p>
        </p:txBody>
      </p:sp>
      <p:sp>
        <p:nvSpPr>
          <p:cNvPr id="8" name="Retângulo 7"/>
          <p:cNvSpPr/>
          <p:nvPr/>
        </p:nvSpPr>
        <p:spPr>
          <a:xfrm>
            <a:off x="623842" y="3631962"/>
            <a:ext cx="3700330" cy="7691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 smtClean="0">
                <a:solidFill>
                  <a:schemeClr val="tx1"/>
                </a:solidFill>
                <a:hlinkClick r:id="rId3" action="ppaction://hlinkfile"/>
              </a:rPr>
              <a:t>Relatório  Movimentação Econômica</a:t>
            </a:r>
            <a:endParaRPr lang="pt-BR" sz="1600" b="1" dirty="0" smtClean="0">
              <a:solidFill>
                <a:schemeClr val="tx1"/>
              </a:solidFill>
            </a:endParaRPr>
          </a:p>
          <a:p>
            <a:endParaRPr lang="pt-BR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8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89352" y="6302871"/>
            <a:ext cx="912335" cy="365125"/>
          </a:xfrm>
        </p:spPr>
        <p:txBody>
          <a:bodyPr/>
          <a:lstStyle/>
          <a:p>
            <a:pPr algn="l"/>
            <a:r>
              <a:rPr lang="pt-BR" sz="2000" dirty="0" smtClean="0">
                <a:solidFill>
                  <a:schemeClr val="tx1"/>
                </a:solidFill>
              </a:rPr>
              <a:t>S</a:t>
            </a:r>
            <a:fld id="{7C88A106-4C12-4C3E-8390-5DC964D7CC33}" type="slidenum">
              <a:rPr lang="pt-BR" sz="2000" smtClean="0">
                <a:solidFill>
                  <a:schemeClr val="tx1"/>
                </a:solidFill>
              </a:rPr>
              <a:pPr algn="l"/>
              <a:t>25</a:t>
            </a:fld>
            <a:r>
              <a:rPr lang="pt-BR" sz="2000" dirty="0" smtClean="0">
                <a:solidFill>
                  <a:schemeClr val="tx1"/>
                </a:solidFill>
              </a:rPr>
              <a:t>E4</a:t>
            </a:r>
            <a:endParaRPr lang="pt-BR" sz="2000" dirty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102" y="89012"/>
            <a:ext cx="8995930" cy="5551623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5194711" y="1610093"/>
            <a:ext cx="1167788" cy="1123109"/>
          </a:xfrm>
          <a:prstGeom prst="rect">
            <a:avLst/>
          </a:prstGeom>
          <a:noFill/>
          <a:ln>
            <a:solidFill>
              <a:srgbClr val="0000FF"/>
            </a:solidFill>
          </a:ln>
          <a:effectLst>
            <a:glow rad="139700">
              <a:srgbClr val="00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34"/>
          </a:p>
        </p:txBody>
      </p:sp>
      <p:sp>
        <p:nvSpPr>
          <p:cNvPr id="5" name="Retângulo 4"/>
          <p:cNvSpPr/>
          <p:nvPr/>
        </p:nvSpPr>
        <p:spPr>
          <a:xfrm>
            <a:off x="6048827" y="2951100"/>
            <a:ext cx="1322024" cy="1145755"/>
          </a:xfrm>
          <a:prstGeom prst="rect">
            <a:avLst/>
          </a:prstGeom>
          <a:noFill/>
          <a:ln>
            <a:solidFill>
              <a:srgbClr val="0000FF"/>
            </a:solidFill>
          </a:ln>
          <a:effectLst>
            <a:glow rad="139700">
              <a:srgbClr val="00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34"/>
          </a:p>
        </p:txBody>
      </p:sp>
    </p:spTree>
    <p:extLst>
      <p:ext uri="{BB962C8B-B14F-4D97-AF65-F5344CB8AC3E}">
        <p14:creationId xmlns:p14="http://schemas.microsoft.com/office/powerpoint/2010/main" val="336523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137" y="83660"/>
            <a:ext cx="8985078" cy="5544926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7517096" y="2930488"/>
            <a:ext cx="1327108" cy="1156770"/>
          </a:xfrm>
          <a:prstGeom prst="rect">
            <a:avLst/>
          </a:prstGeom>
          <a:noFill/>
          <a:ln>
            <a:solidFill>
              <a:srgbClr val="0000FF"/>
            </a:solidFill>
          </a:ln>
          <a:effectLst>
            <a:glow rad="139700">
              <a:srgbClr val="00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34"/>
          </a:p>
        </p:txBody>
      </p:sp>
      <p:sp>
        <p:nvSpPr>
          <p:cNvPr id="6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89352" y="6302871"/>
            <a:ext cx="912335" cy="365125"/>
          </a:xfrm>
        </p:spPr>
        <p:txBody>
          <a:bodyPr/>
          <a:lstStyle/>
          <a:p>
            <a:pPr algn="l"/>
            <a:r>
              <a:rPr lang="pt-BR" sz="2000" dirty="0" smtClean="0">
                <a:solidFill>
                  <a:schemeClr val="tx1"/>
                </a:solidFill>
              </a:rPr>
              <a:t>S</a:t>
            </a:r>
            <a:fld id="{6A59F081-ED99-4F51-A5C3-3C3573E220DE}" type="slidenum">
              <a:rPr lang="pt-BR" sz="2000" smtClean="0">
                <a:solidFill>
                  <a:schemeClr val="tx1"/>
                </a:solidFill>
              </a:rPr>
              <a:pPr algn="l"/>
              <a:t>26</a:t>
            </a:fld>
            <a:r>
              <a:rPr lang="pt-BR" sz="2000" dirty="0" smtClean="0">
                <a:solidFill>
                  <a:schemeClr val="tx1"/>
                </a:solidFill>
              </a:rPr>
              <a:t>E4</a:t>
            </a:r>
            <a:endParaRPr lang="pt-BR" sz="2000" dirty="0">
              <a:solidFill>
                <a:schemeClr val="tx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5194711" y="1610093"/>
            <a:ext cx="1167788" cy="1123109"/>
          </a:xfrm>
          <a:prstGeom prst="rect">
            <a:avLst/>
          </a:prstGeom>
          <a:noFill/>
          <a:ln>
            <a:solidFill>
              <a:srgbClr val="0000FF"/>
            </a:solidFill>
          </a:ln>
          <a:effectLst>
            <a:glow rad="139700">
              <a:srgbClr val="00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34"/>
          </a:p>
        </p:txBody>
      </p:sp>
    </p:spTree>
    <p:extLst>
      <p:ext uri="{BB962C8B-B14F-4D97-AF65-F5344CB8AC3E}">
        <p14:creationId xmlns:p14="http://schemas.microsoft.com/office/powerpoint/2010/main" val="180763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89352" y="6302871"/>
            <a:ext cx="912335" cy="365125"/>
          </a:xfrm>
        </p:spPr>
        <p:txBody>
          <a:bodyPr/>
          <a:lstStyle/>
          <a:p>
            <a:pPr algn="l"/>
            <a:r>
              <a:rPr lang="pt-BR" sz="2000" dirty="0" smtClean="0">
                <a:solidFill>
                  <a:schemeClr val="tx1"/>
                </a:solidFill>
              </a:rPr>
              <a:t>S</a:t>
            </a:r>
            <a:fld id="{6A59F081-ED99-4F51-A5C3-3C3573E220DE}" type="slidenum">
              <a:rPr lang="pt-BR" sz="2000" smtClean="0">
                <a:solidFill>
                  <a:schemeClr val="tx1"/>
                </a:solidFill>
              </a:rPr>
              <a:pPr algn="l"/>
              <a:t>27</a:t>
            </a:fld>
            <a:r>
              <a:rPr lang="pt-BR" sz="2000" dirty="0" smtClean="0">
                <a:solidFill>
                  <a:schemeClr val="tx1"/>
                </a:solidFill>
              </a:rPr>
              <a:t>E4</a:t>
            </a:r>
            <a:endParaRPr lang="pt-BR" sz="2000" dirty="0">
              <a:solidFill>
                <a:schemeClr val="tx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984" y="88135"/>
            <a:ext cx="9015207" cy="5563518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4588604" y="4193995"/>
            <a:ext cx="1366939" cy="1188845"/>
          </a:xfrm>
          <a:prstGeom prst="rect">
            <a:avLst/>
          </a:prstGeom>
          <a:noFill/>
          <a:ln>
            <a:solidFill>
              <a:srgbClr val="0000FF"/>
            </a:solidFill>
          </a:ln>
          <a:effectLst>
            <a:glow rad="139700">
              <a:srgbClr val="00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34"/>
          </a:p>
        </p:txBody>
      </p:sp>
      <p:sp>
        <p:nvSpPr>
          <p:cNvPr id="7" name="Retângulo 6"/>
          <p:cNvSpPr/>
          <p:nvPr/>
        </p:nvSpPr>
        <p:spPr>
          <a:xfrm>
            <a:off x="5194711" y="1610093"/>
            <a:ext cx="1167788" cy="1123109"/>
          </a:xfrm>
          <a:prstGeom prst="rect">
            <a:avLst/>
          </a:prstGeom>
          <a:noFill/>
          <a:ln>
            <a:solidFill>
              <a:srgbClr val="0000FF"/>
            </a:solidFill>
          </a:ln>
          <a:effectLst>
            <a:glow rad="139700">
              <a:srgbClr val="00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34"/>
          </a:p>
        </p:txBody>
      </p:sp>
    </p:spTree>
    <p:extLst>
      <p:ext uri="{BB962C8B-B14F-4D97-AF65-F5344CB8AC3E}">
        <p14:creationId xmlns:p14="http://schemas.microsoft.com/office/powerpoint/2010/main" val="147684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89352" y="6302871"/>
            <a:ext cx="1066571" cy="365125"/>
          </a:xfrm>
        </p:spPr>
        <p:txBody>
          <a:bodyPr/>
          <a:lstStyle/>
          <a:p>
            <a:pPr algn="l"/>
            <a:r>
              <a:rPr lang="pt-BR" sz="2000" dirty="0" smtClean="0">
                <a:solidFill>
                  <a:schemeClr val="tx1"/>
                </a:solidFill>
              </a:rPr>
              <a:t>S</a:t>
            </a:r>
            <a:fld id="{70ACD5BD-077C-4CF4-8D7A-D5D276827D89}" type="slidenum">
              <a:rPr lang="pt-BR" sz="2000" smtClean="0">
                <a:solidFill>
                  <a:schemeClr val="tx1"/>
                </a:solidFill>
              </a:rPr>
              <a:pPr algn="l"/>
              <a:t>28</a:t>
            </a:fld>
            <a:r>
              <a:rPr lang="pt-BR" sz="2000" dirty="0" smtClean="0">
                <a:solidFill>
                  <a:schemeClr val="tx1"/>
                </a:solidFill>
              </a:rPr>
              <a:t>E4</a:t>
            </a:r>
            <a:endParaRPr lang="pt-BR" sz="2000" dirty="0">
              <a:solidFill>
                <a:schemeClr val="tx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9658" y="668018"/>
            <a:ext cx="8284684" cy="5610100"/>
          </a:xfrm>
          <a:prstGeom prst="rect">
            <a:avLst/>
          </a:prstGeom>
          <a:noFill/>
        </p:spPr>
      </p:pic>
      <p:sp>
        <p:nvSpPr>
          <p:cNvPr id="5" name="Retângulo 4"/>
          <p:cNvSpPr/>
          <p:nvPr/>
        </p:nvSpPr>
        <p:spPr>
          <a:xfrm>
            <a:off x="2799133" y="3946923"/>
            <a:ext cx="990670" cy="812575"/>
          </a:xfrm>
          <a:prstGeom prst="rect">
            <a:avLst/>
          </a:prstGeom>
          <a:noFill/>
          <a:ln>
            <a:solidFill>
              <a:srgbClr val="0000FF"/>
            </a:solidFill>
          </a:ln>
          <a:effectLst>
            <a:glow rad="139700">
              <a:srgbClr val="00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34"/>
          </a:p>
        </p:txBody>
      </p:sp>
      <p:sp>
        <p:nvSpPr>
          <p:cNvPr id="6" name="Retângulo 5"/>
          <p:cNvSpPr/>
          <p:nvPr/>
        </p:nvSpPr>
        <p:spPr>
          <a:xfrm>
            <a:off x="589660" y="4836920"/>
            <a:ext cx="1059678" cy="880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580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89352" y="6302871"/>
            <a:ext cx="1066571" cy="365125"/>
          </a:xfrm>
        </p:spPr>
        <p:txBody>
          <a:bodyPr/>
          <a:lstStyle/>
          <a:p>
            <a:pPr algn="l"/>
            <a:r>
              <a:rPr lang="pt-BR" sz="2000" dirty="0" smtClean="0">
                <a:solidFill>
                  <a:schemeClr val="tx1"/>
                </a:solidFill>
              </a:rPr>
              <a:t>S</a:t>
            </a:r>
            <a:fld id="{62A0C00D-CC69-42AF-AB77-D73D6EEE0BFA}" type="slidenum">
              <a:rPr lang="pt-BR" sz="2000" smtClean="0">
                <a:solidFill>
                  <a:schemeClr val="tx1"/>
                </a:solidFill>
              </a:rPr>
              <a:pPr algn="l"/>
              <a:t>29</a:t>
            </a:fld>
            <a:r>
              <a:rPr lang="pt-BR" sz="2000" dirty="0" smtClean="0">
                <a:solidFill>
                  <a:schemeClr val="tx1"/>
                </a:solidFill>
              </a:rPr>
              <a:t>E4</a:t>
            </a:r>
            <a:endParaRPr lang="pt-BR" sz="2000" dirty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8978" y="765694"/>
            <a:ext cx="7866044" cy="5326612"/>
          </a:xfrm>
          <a:prstGeom prst="rect">
            <a:avLst/>
          </a:prstGeom>
        </p:spPr>
      </p:pic>
      <p:sp>
        <p:nvSpPr>
          <p:cNvPr id="7" name="Seta para baixo 6"/>
          <p:cNvSpPr/>
          <p:nvPr/>
        </p:nvSpPr>
        <p:spPr>
          <a:xfrm rot="2669056">
            <a:off x="1290649" y="838607"/>
            <a:ext cx="325390" cy="517454"/>
          </a:xfrm>
          <a:prstGeom prst="downArrow">
            <a:avLst/>
          </a:prstGeom>
          <a:solidFill>
            <a:schemeClr val="bg1"/>
          </a:solidFill>
          <a:effectLst>
            <a:glow rad="101600">
              <a:srgbClr val="0000FF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 para baixo 5"/>
          <p:cNvSpPr/>
          <p:nvPr/>
        </p:nvSpPr>
        <p:spPr>
          <a:xfrm rot="2669056">
            <a:off x="4241333" y="838607"/>
            <a:ext cx="325390" cy="517454"/>
          </a:xfrm>
          <a:prstGeom prst="downArrow">
            <a:avLst/>
          </a:prstGeom>
          <a:solidFill>
            <a:schemeClr val="bg1"/>
          </a:solidFill>
          <a:effectLst>
            <a:glow rad="101600">
              <a:srgbClr val="0000FF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826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2"/>
          <p:cNvSpPr/>
          <p:nvPr/>
        </p:nvSpPr>
        <p:spPr>
          <a:xfrm>
            <a:off x="232141" y="756672"/>
            <a:ext cx="8661659" cy="5031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50000"/>
              </a:lnSpc>
            </a:pPr>
            <a:r>
              <a:rPr lang="pt-BR" sz="4400" b="1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Objetivo</a:t>
            </a:r>
          </a:p>
          <a:p>
            <a:pPr algn="just">
              <a:lnSpc>
                <a:spcPct val="150000"/>
              </a:lnSpc>
            </a:pPr>
            <a:r>
              <a:rPr lang="pt-BR" sz="280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 Disseminar  um modelo de Gestão para aquicultura – Piscicultura, que auxilia o empresário rural na profissionalização da gestão do seu negócio, tornando mais competitivo  no mercado.  </a:t>
            </a:r>
            <a:endParaRPr sz="22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074" name="Picture 2" descr="C:\Users\jdaniel.tavares\Documents\Agronegócios\UAC-Agronegócios\Agronegócios 2014\Piscicultura\Software\imgs\Ícones\Especi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221088"/>
            <a:ext cx="1924025" cy="1467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jdaniel.tavares\Documents\Agronegócios\UAC-Agronegócios\Agronegócios 2014\Piscicultura\Software\imgs\Ícones\Nas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25144"/>
            <a:ext cx="1807423" cy="139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42873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89352" y="6302871"/>
            <a:ext cx="1066571" cy="365125"/>
          </a:xfrm>
        </p:spPr>
        <p:txBody>
          <a:bodyPr/>
          <a:lstStyle/>
          <a:p>
            <a:pPr algn="l"/>
            <a:r>
              <a:rPr lang="pt-BR" sz="2000" dirty="0" smtClean="0">
                <a:solidFill>
                  <a:schemeClr val="tx1"/>
                </a:solidFill>
              </a:rPr>
              <a:t>S</a:t>
            </a:r>
            <a:fld id="{62A0C00D-CC69-42AF-AB77-D73D6EEE0BFA}" type="slidenum">
              <a:rPr lang="pt-BR" sz="2000" smtClean="0">
                <a:solidFill>
                  <a:schemeClr val="tx1"/>
                </a:solidFill>
              </a:rPr>
              <a:pPr algn="l"/>
              <a:t>30</a:t>
            </a:fld>
            <a:r>
              <a:rPr lang="pt-BR" sz="2000" dirty="0" smtClean="0">
                <a:solidFill>
                  <a:schemeClr val="tx1"/>
                </a:solidFill>
              </a:rPr>
              <a:t>E4</a:t>
            </a:r>
            <a:endParaRPr lang="pt-BR" sz="2000" dirty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119" y="66102"/>
            <a:ext cx="9015207" cy="5563517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6103344" y="4189295"/>
            <a:ext cx="1333041" cy="1164903"/>
          </a:xfrm>
          <a:prstGeom prst="rect">
            <a:avLst/>
          </a:prstGeom>
          <a:noFill/>
          <a:ln>
            <a:solidFill>
              <a:srgbClr val="0000FF"/>
            </a:solidFill>
          </a:ln>
          <a:effectLst>
            <a:glow rad="139700">
              <a:srgbClr val="00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34"/>
          </a:p>
        </p:txBody>
      </p:sp>
      <p:sp>
        <p:nvSpPr>
          <p:cNvPr id="5" name="Retângulo 4"/>
          <p:cNvSpPr/>
          <p:nvPr/>
        </p:nvSpPr>
        <p:spPr>
          <a:xfrm>
            <a:off x="5211803" y="1610093"/>
            <a:ext cx="1167788" cy="1123109"/>
          </a:xfrm>
          <a:prstGeom prst="rect">
            <a:avLst/>
          </a:prstGeom>
          <a:noFill/>
          <a:ln>
            <a:solidFill>
              <a:srgbClr val="0000FF"/>
            </a:solidFill>
          </a:ln>
          <a:effectLst>
            <a:glow rad="139700">
              <a:srgbClr val="00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34"/>
          </a:p>
        </p:txBody>
      </p:sp>
    </p:spTree>
    <p:extLst>
      <p:ext uri="{BB962C8B-B14F-4D97-AF65-F5344CB8AC3E}">
        <p14:creationId xmlns:p14="http://schemas.microsoft.com/office/powerpoint/2010/main" val="60023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89352" y="6302871"/>
            <a:ext cx="1066571" cy="365125"/>
          </a:xfrm>
        </p:spPr>
        <p:txBody>
          <a:bodyPr/>
          <a:lstStyle/>
          <a:p>
            <a:pPr algn="l"/>
            <a:r>
              <a:rPr lang="pt-BR" sz="2000" dirty="0" smtClean="0">
                <a:solidFill>
                  <a:schemeClr val="tx1"/>
                </a:solidFill>
              </a:rPr>
              <a:t>S</a:t>
            </a:r>
            <a:fld id="{62A0C00D-CC69-42AF-AB77-D73D6EEE0BFA}" type="slidenum">
              <a:rPr lang="pt-BR" sz="2000" smtClean="0">
                <a:solidFill>
                  <a:schemeClr val="tx1"/>
                </a:solidFill>
              </a:rPr>
              <a:pPr algn="l"/>
              <a:t>31</a:t>
            </a:fld>
            <a:r>
              <a:rPr lang="pt-BR" sz="2000" dirty="0" smtClean="0">
                <a:solidFill>
                  <a:schemeClr val="tx1"/>
                </a:solidFill>
              </a:rPr>
              <a:t>E4</a:t>
            </a:r>
            <a:endParaRPr lang="pt-BR" sz="2000" dirty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135" y="789875"/>
            <a:ext cx="8967730" cy="5278250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4362680" y="5603048"/>
            <a:ext cx="1112703" cy="324028"/>
          </a:xfrm>
          <a:prstGeom prst="rect">
            <a:avLst/>
          </a:prstGeom>
          <a:noFill/>
          <a:ln>
            <a:solidFill>
              <a:srgbClr val="0000FF"/>
            </a:solidFill>
          </a:ln>
          <a:effectLst>
            <a:glow rad="139700">
              <a:srgbClr val="00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34"/>
          </a:p>
        </p:txBody>
      </p:sp>
      <p:sp>
        <p:nvSpPr>
          <p:cNvPr id="6" name="Seta para baixo 5"/>
          <p:cNvSpPr/>
          <p:nvPr/>
        </p:nvSpPr>
        <p:spPr>
          <a:xfrm rot="2669056">
            <a:off x="816927" y="882675"/>
            <a:ext cx="325390" cy="517454"/>
          </a:xfrm>
          <a:prstGeom prst="downArrow">
            <a:avLst/>
          </a:prstGeom>
          <a:solidFill>
            <a:schemeClr val="bg1"/>
          </a:solidFill>
          <a:effectLst>
            <a:glow rad="101600">
              <a:srgbClr val="0000FF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 para baixo 6"/>
          <p:cNvSpPr/>
          <p:nvPr/>
        </p:nvSpPr>
        <p:spPr>
          <a:xfrm rot="2669056">
            <a:off x="4120152" y="902871"/>
            <a:ext cx="325390" cy="517454"/>
          </a:xfrm>
          <a:prstGeom prst="downArrow">
            <a:avLst/>
          </a:prstGeom>
          <a:solidFill>
            <a:schemeClr val="bg1"/>
          </a:solidFill>
          <a:effectLst>
            <a:glow rad="101600">
              <a:srgbClr val="0000FF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704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89352" y="6302871"/>
            <a:ext cx="1066571" cy="365125"/>
          </a:xfrm>
        </p:spPr>
        <p:txBody>
          <a:bodyPr/>
          <a:lstStyle/>
          <a:p>
            <a:pPr algn="l"/>
            <a:r>
              <a:rPr lang="pt-BR" sz="2000" dirty="0" smtClean="0">
                <a:solidFill>
                  <a:schemeClr val="tx1"/>
                </a:solidFill>
              </a:rPr>
              <a:t>S</a:t>
            </a:r>
            <a:fld id="{62A0C00D-CC69-42AF-AB77-D73D6EEE0BFA}" type="slidenum">
              <a:rPr lang="pt-BR" sz="2000" smtClean="0">
                <a:solidFill>
                  <a:schemeClr val="tx1"/>
                </a:solidFill>
              </a:rPr>
              <a:pPr algn="l"/>
              <a:t>32</a:t>
            </a:fld>
            <a:r>
              <a:rPr lang="pt-BR" sz="2000" dirty="0" smtClean="0">
                <a:solidFill>
                  <a:schemeClr val="tx1"/>
                </a:solidFill>
              </a:rPr>
              <a:t>E4</a:t>
            </a:r>
            <a:endParaRPr lang="pt-BR" sz="2000" dirty="0">
              <a:solidFill>
                <a:schemeClr val="tx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3468" y="1569903"/>
            <a:ext cx="7917064" cy="3718194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965675" y="2674834"/>
            <a:ext cx="1034041" cy="2136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3307222" y="2674834"/>
            <a:ext cx="1093862" cy="2136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438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89352" y="6302871"/>
            <a:ext cx="1066571" cy="365125"/>
          </a:xfrm>
        </p:spPr>
        <p:txBody>
          <a:bodyPr/>
          <a:lstStyle/>
          <a:p>
            <a:pPr algn="l"/>
            <a:r>
              <a:rPr lang="pt-BR" sz="2000" dirty="0" smtClean="0">
                <a:solidFill>
                  <a:schemeClr val="tx1"/>
                </a:solidFill>
              </a:rPr>
              <a:t>S</a:t>
            </a:r>
            <a:fld id="{62A0C00D-CC69-42AF-AB77-D73D6EEE0BFA}" type="slidenum">
              <a:rPr lang="pt-BR" sz="2000" smtClean="0">
                <a:solidFill>
                  <a:schemeClr val="tx1"/>
                </a:solidFill>
              </a:rPr>
              <a:pPr algn="l"/>
              <a:t>33</a:t>
            </a:fld>
            <a:r>
              <a:rPr lang="pt-BR" sz="2000" dirty="0" smtClean="0">
                <a:solidFill>
                  <a:schemeClr val="tx1"/>
                </a:solidFill>
              </a:rPr>
              <a:t>E4</a:t>
            </a:r>
            <a:endParaRPr lang="pt-BR" sz="2000" dirty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152" y="796359"/>
            <a:ext cx="8945696" cy="5265282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75422" y="5581014"/>
            <a:ext cx="1112703" cy="324028"/>
          </a:xfrm>
          <a:prstGeom prst="rect">
            <a:avLst/>
          </a:prstGeom>
          <a:noFill/>
          <a:ln>
            <a:solidFill>
              <a:srgbClr val="0000FF"/>
            </a:solidFill>
          </a:ln>
          <a:effectLst>
            <a:glow rad="139700">
              <a:srgbClr val="00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34"/>
          </a:p>
        </p:txBody>
      </p:sp>
      <p:sp>
        <p:nvSpPr>
          <p:cNvPr id="6" name="Seta para baixo 5"/>
          <p:cNvSpPr/>
          <p:nvPr/>
        </p:nvSpPr>
        <p:spPr>
          <a:xfrm rot="2669056">
            <a:off x="816927" y="882675"/>
            <a:ext cx="325390" cy="517454"/>
          </a:xfrm>
          <a:prstGeom prst="downArrow">
            <a:avLst/>
          </a:prstGeom>
          <a:solidFill>
            <a:schemeClr val="bg1"/>
          </a:solidFill>
          <a:effectLst>
            <a:glow rad="101600">
              <a:srgbClr val="0000FF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 para baixo 6"/>
          <p:cNvSpPr/>
          <p:nvPr/>
        </p:nvSpPr>
        <p:spPr>
          <a:xfrm rot="2669056">
            <a:off x="4110971" y="893692"/>
            <a:ext cx="325390" cy="517454"/>
          </a:xfrm>
          <a:prstGeom prst="downArrow">
            <a:avLst/>
          </a:prstGeom>
          <a:solidFill>
            <a:schemeClr val="bg1"/>
          </a:solidFill>
          <a:effectLst>
            <a:glow rad="101600">
              <a:srgbClr val="0000FF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366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102" y="88136"/>
            <a:ext cx="8989764" cy="5547816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89352" y="6302871"/>
            <a:ext cx="1066571" cy="365125"/>
          </a:xfrm>
        </p:spPr>
        <p:txBody>
          <a:bodyPr/>
          <a:lstStyle/>
          <a:p>
            <a:pPr algn="l"/>
            <a:r>
              <a:rPr lang="pt-BR" sz="2000" dirty="0" smtClean="0">
                <a:solidFill>
                  <a:schemeClr val="tx1"/>
                </a:solidFill>
              </a:rPr>
              <a:t>S</a:t>
            </a:r>
            <a:fld id="{9D6D9277-1AE2-46B1-8C6B-25DC3F36153A}" type="slidenum">
              <a:rPr lang="pt-BR" sz="2000" smtClean="0">
                <a:solidFill>
                  <a:schemeClr val="tx1"/>
                </a:solidFill>
              </a:rPr>
              <a:pPr algn="l"/>
              <a:t>34</a:t>
            </a:fld>
            <a:r>
              <a:rPr lang="pt-BR" sz="2000" dirty="0" smtClean="0">
                <a:solidFill>
                  <a:schemeClr val="tx1"/>
                </a:solidFill>
              </a:rPr>
              <a:t>E4</a:t>
            </a:r>
            <a:endParaRPr lang="pt-BR" sz="2000" dirty="0">
              <a:solidFill>
                <a:schemeClr val="tx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4594034" y="4219460"/>
            <a:ext cx="1322024" cy="1134738"/>
          </a:xfrm>
          <a:prstGeom prst="rect">
            <a:avLst/>
          </a:prstGeom>
          <a:noFill/>
          <a:ln>
            <a:solidFill>
              <a:srgbClr val="0000FF"/>
            </a:solidFill>
          </a:ln>
          <a:effectLst>
            <a:glow rad="139700">
              <a:srgbClr val="00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34"/>
          </a:p>
        </p:txBody>
      </p:sp>
      <p:sp>
        <p:nvSpPr>
          <p:cNvPr id="6" name="Retângulo 5"/>
          <p:cNvSpPr/>
          <p:nvPr/>
        </p:nvSpPr>
        <p:spPr>
          <a:xfrm>
            <a:off x="5211803" y="1610093"/>
            <a:ext cx="1167788" cy="1123109"/>
          </a:xfrm>
          <a:prstGeom prst="rect">
            <a:avLst/>
          </a:prstGeom>
          <a:noFill/>
          <a:ln>
            <a:solidFill>
              <a:srgbClr val="0000FF"/>
            </a:solidFill>
          </a:ln>
          <a:effectLst>
            <a:glow rad="139700">
              <a:srgbClr val="00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34"/>
          </a:p>
        </p:txBody>
      </p:sp>
    </p:spTree>
    <p:extLst>
      <p:ext uri="{BB962C8B-B14F-4D97-AF65-F5344CB8AC3E}">
        <p14:creationId xmlns:p14="http://schemas.microsoft.com/office/powerpoint/2010/main" val="130643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89352" y="6302871"/>
            <a:ext cx="1066571" cy="365125"/>
          </a:xfrm>
        </p:spPr>
        <p:txBody>
          <a:bodyPr/>
          <a:lstStyle/>
          <a:p>
            <a:pPr algn="l"/>
            <a:r>
              <a:rPr lang="pt-BR" sz="2000" dirty="0" smtClean="0">
                <a:solidFill>
                  <a:schemeClr val="tx1"/>
                </a:solidFill>
              </a:rPr>
              <a:t>S</a:t>
            </a:r>
            <a:fld id="{9D6D9277-1AE2-46B1-8C6B-25DC3F36153A}" type="slidenum">
              <a:rPr lang="pt-BR" sz="2000" smtClean="0">
                <a:solidFill>
                  <a:schemeClr val="tx1"/>
                </a:solidFill>
              </a:rPr>
              <a:pPr algn="l"/>
              <a:t>35</a:t>
            </a:fld>
            <a:r>
              <a:rPr lang="pt-BR" sz="2000" dirty="0" smtClean="0">
                <a:solidFill>
                  <a:schemeClr val="tx1"/>
                </a:solidFill>
              </a:rPr>
              <a:t>E4</a:t>
            </a:r>
            <a:endParaRPr lang="pt-BR" sz="2000" dirty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9658" y="668018"/>
            <a:ext cx="8284684" cy="561010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1711838" y="4856798"/>
            <a:ext cx="987295" cy="816889"/>
          </a:xfrm>
          <a:prstGeom prst="rect">
            <a:avLst/>
          </a:prstGeom>
          <a:noFill/>
          <a:ln>
            <a:solidFill>
              <a:srgbClr val="0000FF"/>
            </a:solidFill>
          </a:ln>
          <a:effectLst>
            <a:glow rad="139700">
              <a:srgbClr val="00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34"/>
          </a:p>
        </p:txBody>
      </p:sp>
      <p:sp>
        <p:nvSpPr>
          <p:cNvPr id="3" name="Retângulo 2"/>
          <p:cNvSpPr/>
          <p:nvPr/>
        </p:nvSpPr>
        <p:spPr>
          <a:xfrm>
            <a:off x="581114" y="4831160"/>
            <a:ext cx="1042587" cy="8859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134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680" y="1751683"/>
            <a:ext cx="8954640" cy="3354634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89352" y="6302871"/>
            <a:ext cx="1066571" cy="365125"/>
          </a:xfrm>
        </p:spPr>
        <p:txBody>
          <a:bodyPr/>
          <a:lstStyle/>
          <a:p>
            <a:pPr algn="l"/>
            <a:r>
              <a:rPr lang="pt-BR" sz="2000" dirty="0" smtClean="0">
                <a:solidFill>
                  <a:schemeClr val="tx1"/>
                </a:solidFill>
              </a:rPr>
              <a:t>S</a:t>
            </a:r>
            <a:fld id="{9D6D9277-1AE2-46B1-8C6B-25DC3F36153A}" type="slidenum">
              <a:rPr lang="pt-BR" sz="2000" smtClean="0">
                <a:solidFill>
                  <a:schemeClr val="tx1"/>
                </a:solidFill>
              </a:rPr>
              <a:pPr algn="l"/>
              <a:t>36</a:t>
            </a:fld>
            <a:r>
              <a:rPr lang="pt-BR" sz="2000" dirty="0" smtClean="0">
                <a:solidFill>
                  <a:schemeClr val="tx1"/>
                </a:solidFill>
              </a:rPr>
              <a:t>E4</a:t>
            </a:r>
            <a:endParaRPr lang="pt-BR" sz="2000" dirty="0">
              <a:solidFill>
                <a:schemeClr val="tx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228990" y="3492347"/>
            <a:ext cx="3153188" cy="220337"/>
          </a:xfrm>
          <a:prstGeom prst="rect">
            <a:avLst/>
          </a:prstGeom>
          <a:noFill/>
          <a:ln>
            <a:solidFill>
              <a:srgbClr val="0000FF"/>
            </a:solidFill>
          </a:ln>
          <a:effectLst>
            <a:glow rad="139700">
              <a:srgbClr val="00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34"/>
          </a:p>
        </p:txBody>
      </p:sp>
      <p:sp>
        <p:nvSpPr>
          <p:cNvPr id="10" name="Retângulo 9"/>
          <p:cNvSpPr/>
          <p:nvPr/>
        </p:nvSpPr>
        <p:spPr>
          <a:xfrm>
            <a:off x="3516487" y="3492347"/>
            <a:ext cx="3864813" cy="220336"/>
          </a:xfrm>
          <a:prstGeom prst="rect">
            <a:avLst/>
          </a:prstGeom>
          <a:noFill/>
          <a:ln>
            <a:solidFill>
              <a:srgbClr val="0000FF"/>
            </a:solidFill>
          </a:ln>
          <a:effectLst>
            <a:glow rad="139700">
              <a:srgbClr val="00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34"/>
          </a:p>
        </p:txBody>
      </p:sp>
      <p:sp>
        <p:nvSpPr>
          <p:cNvPr id="11" name="Retângulo 10"/>
          <p:cNvSpPr/>
          <p:nvPr/>
        </p:nvSpPr>
        <p:spPr>
          <a:xfrm>
            <a:off x="4052369" y="2809301"/>
            <a:ext cx="1037423" cy="198304"/>
          </a:xfrm>
          <a:prstGeom prst="rect">
            <a:avLst/>
          </a:prstGeom>
          <a:noFill/>
          <a:ln>
            <a:solidFill>
              <a:srgbClr val="0000FF"/>
            </a:solidFill>
          </a:ln>
          <a:effectLst>
            <a:glow rad="139700">
              <a:srgbClr val="00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34"/>
          </a:p>
        </p:txBody>
      </p:sp>
      <p:sp>
        <p:nvSpPr>
          <p:cNvPr id="12" name="Retângulo 11"/>
          <p:cNvSpPr/>
          <p:nvPr/>
        </p:nvSpPr>
        <p:spPr>
          <a:xfrm>
            <a:off x="5321146" y="2809301"/>
            <a:ext cx="1002535" cy="198304"/>
          </a:xfrm>
          <a:prstGeom prst="rect">
            <a:avLst/>
          </a:prstGeom>
          <a:noFill/>
          <a:ln>
            <a:solidFill>
              <a:srgbClr val="0000FF"/>
            </a:solidFill>
          </a:ln>
          <a:effectLst>
            <a:glow rad="139700">
              <a:srgbClr val="00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34"/>
          </a:p>
        </p:txBody>
      </p:sp>
      <p:sp>
        <p:nvSpPr>
          <p:cNvPr id="7" name="Retângulo de cantos arredondados 6"/>
          <p:cNvSpPr/>
          <p:nvPr/>
        </p:nvSpPr>
        <p:spPr>
          <a:xfrm>
            <a:off x="2811566" y="2809301"/>
            <a:ext cx="863125" cy="1983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581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89352" y="6302871"/>
            <a:ext cx="1066571" cy="365125"/>
          </a:xfrm>
        </p:spPr>
        <p:txBody>
          <a:bodyPr/>
          <a:lstStyle/>
          <a:p>
            <a:pPr algn="l"/>
            <a:r>
              <a:rPr lang="pt-BR" sz="2000" dirty="0" smtClean="0">
                <a:solidFill>
                  <a:schemeClr val="tx1"/>
                </a:solidFill>
              </a:rPr>
              <a:t>S</a:t>
            </a:r>
            <a:fld id="{1D7CA2F9-59B9-4D44-999B-4C941CA05F36}" type="slidenum">
              <a:rPr lang="pt-BR" sz="2000" smtClean="0">
                <a:solidFill>
                  <a:schemeClr val="tx1"/>
                </a:solidFill>
              </a:rPr>
              <a:pPr algn="l"/>
              <a:t>37</a:t>
            </a:fld>
            <a:r>
              <a:rPr lang="pt-BR" sz="2000" dirty="0" smtClean="0">
                <a:solidFill>
                  <a:schemeClr val="tx1"/>
                </a:solidFill>
              </a:rPr>
              <a:t>E4</a:t>
            </a:r>
            <a:endParaRPr lang="pt-BR" sz="2000" dirty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118" y="783390"/>
            <a:ext cx="8989764" cy="529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85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530" y="77118"/>
            <a:ext cx="8979501" cy="5541483"/>
          </a:xfrm>
          <a:prstGeom prst="rect">
            <a:avLst/>
          </a:prstGeom>
        </p:spPr>
      </p:pic>
      <p:sp>
        <p:nvSpPr>
          <p:cNvPr id="3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89352" y="6302871"/>
            <a:ext cx="1066571" cy="365125"/>
          </a:xfrm>
        </p:spPr>
        <p:txBody>
          <a:bodyPr/>
          <a:lstStyle/>
          <a:p>
            <a:pPr algn="l"/>
            <a:r>
              <a:rPr lang="pt-BR" sz="2000" dirty="0" smtClean="0">
                <a:solidFill>
                  <a:schemeClr val="tx1"/>
                </a:solidFill>
              </a:rPr>
              <a:t>S</a:t>
            </a:r>
            <a:fld id="{4A86DE50-4A4A-4E6D-8B0F-5946A64BE4A6}" type="slidenum">
              <a:rPr lang="pt-BR" sz="2000" smtClean="0">
                <a:solidFill>
                  <a:schemeClr val="tx1"/>
                </a:solidFill>
              </a:rPr>
              <a:pPr algn="l"/>
              <a:t>38</a:t>
            </a:fld>
            <a:r>
              <a:rPr lang="pt-BR" sz="2000" dirty="0" smtClean="0">
                <a:solidFill>
                  <a:schemeClr val="tx1"/>
                </a:solidFill>
              </a:rPr>
              <a:t>E4</a:t>
            </a:r>
            <a:endParaRPr lang="pt-BR" sz="2000" dirty="0">
              <a:solidFill>
                <a:schemeClr val="tx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4671278" y="4189163"/>
            <a:ext cx="1299863" cy="1131983"/>
          </a:xfrm>
          <a:prstGeom prst="rect">
            <a:avLst/>
          </a:prstGeom>
          <a:noFill/>
          <a:ln>
            <a:solidFill>
              <a:srgbClr val="0000FF"/>
            </a:solidFill>
          </a:ln>
          <a:effectLst>
            <a:glow rad="139700">
              <a:srgbClr val="00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34"/>
          </a:p>
        </p:txBody>
      </p:sp>
      <p:sp>
        <p:nvSpPr>
          <p:cNvPr id="5" name="Retângulo 4"/>
          <p:cNvSpPr/>
          <p:nvPr/>
        </p:nvSpPr>
        <p:spPr>
          <a:xfrm>
            <a:off x="5211803" y="1610093"/>
            <a:ext cx="1167788" cy="1123109"/>
          </a:xfrm>
          <a:prstGeom prst="rect">
            <a:avLst/>
          </a:prstGeom>
          <a:noFill/>
          <a:ln>
            <a:solidFill>
              <a:srgbClr val="0000FF"/>
            </a:solidFill>
          </a:ln>
          <a:effectLst>
            <a:glow rad="139700">
              <a:srgbClr val="00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34"/>
          </a:p>
        </p:txBody>
      </p:sp>
    </p:spTree>
    <p:extLst>
      <p:ext uri="{BB962C8B-B14F-4D97-AF65-F5344CB8AC3E}">
        <p14:creationId xmlns:p14="http://schemas.microsoft.com/office/powerpoint/2010/main" val="360856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046" y="804081"/>
            <a:ext cx="7777908" cy="5266930"/>
          </a:xfrm>
          <a:prstGeom prst="rect">
            <a:avLst/>
          </a:prstGeom>
        </p:spPr>
      </p:pic>
      <p:sp>
        <p:nvSpPr>
          <p:cNvPr id="3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89352" y="6302871"/>
            <a:ext cx="1066571" cy="365125"/>
          </a:xfrm>
        </p:spPr>
        <p:txBody>
          <a:bodyPr/>
          <a:lstStyle/>
          <a:p>
            <a:pPr algn="l"/>
            <a:r>
              <a:rPr lang="pt-BR" sz="2000" dirty="0" smtClean="0">
                <a:solidFill>
                  <a:schemeClr val="tx1"/>
                </a:solidFill>
              </a:rPr>
              <a:t>S</a:t>
            </a:r>
            <a:fld id="{4A86DE50-4A4A-4E6D-8B0F-5946A64BE4A6}" type="slidenum">
              <a:rPr lang="pt-BR" sz="2000" smtClean="0">
                <a:solidFill>
                  <a:schemeClr val="tx1"/>
                </a:solidFill>
              </a:rPr>
              <a:pPr algn="l"/>
              <a:t>39</a:t>
            </a:fld>
            <a:r>
              <a:rPr lang="pt-BR" sz="2000" dirty="0" smtClean="0">
                <a:solidFill>
                  <a:schemeClr val="tx1"/>
                </a:solidFill>
              </a:rPr>
              <a:t>E4</a:t>
            </a:r>
            <a:endParaRPr lang="pt-BR" sz="2000" dirty="0">
              <a:solidFill>
                <a:schemeClr val="tx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773842" y="3814591"/>
            <a:ext cx="999868" cy="833892"/>
          </a:xfrm>
          <a:prstGeom prst="rect">
            <a:avLst/>
          </a:prstGeom>
          <a:noFill/>
          <a:ln>
            <a:solidFill>
              <a:srgbClr val="0000FF"/>
            </a:solidFill>
          </a:ln>
          <a:effectLst>
            <a:glow rad="139700">
              <a:srgbClr val="00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34"/>
          </a:p>
        </p:txBody>
      </p:sp>
      <p:sp>
        <p:nvSpPr>
          <p:cNvPr id="2" name="Retângulo 1"/>
          <p:cNvSpPr/>
          <p:nvPr/>
        </p:nvSpPr>
        <p:spPr>
          <a:xfrm>
            <a:off x="760576" y="4725397"/>
            <a:ext cx="1013266" cy="8550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682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2"/>
          <p:cNvSpPr/>
          <p:nvPr/>
        </p:nvSpPr>
        <p:spPr>
          <a:xfrm>
            <a:off x="232141" y="1431806"/>
            <a:ext cx="8661659" cy="5031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50000"/>
              </a:lnSpc>
              <a:buFont typeface="Arial"/>
              <a:buChar char="•"/>
            </a:pPr>
            <a:r>
              <a:rPr lang="pt-BR" sz="22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Permite a Gestão de vários </a:t>
            </a:r>
            <a:r>
              <a:rPr lang="pt-BR" sz="220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Empreendimentos </a:t>
            </a:r>
            <a:r>
              <a:rPr lang="pt-BR" sz="22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I</a:t>
            </a:r>
            <a:r>
              <a:rPr lang="pt-BR" sz="220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ndividualmente</a:t>
            </a:r>
            <a:r>
              <a:rPr lang="pt-BR" sz="22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;</a:t>
            </a:r>
            <a:endParaRPr sz="2200" dirty="0"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pt-BR" sz="22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Gestão </a:t>
            </a:r>
            <a:r>
              <a:rPr lang="pt-BR" sz="220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Produtiva </a:t>
            </a:r>
            <a:r>
              <a:rPr lang="pt-BR" sz="22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das </a:t>
            </a:r>
            <a:r>
              <a:rPr lang="pt-BR" sz="220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Espécies</a:t>
            </a:r>
            <a:r>
              <a:rPr lang="pt-BR" sz="22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pt-BR" sz="220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Estruturas </a:t>
            </a:r>
            <a:r>
              <a:rPr lang="pt-BR" sz="22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e </a:t>
            </a:r>
            <a:r>
              <a:rPr lang="pt-BR" sz="220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Produção </a:t>
            </a:r>
            <a:r>
              <a:rPr lang="pt-BR" sz="22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de </a:t>
            </a:r>
            <a:r>
              <a:rPr lang="pt-BR" sz="220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Lotes</a:t>
            </a:r>
            <a:r>
              <a:rPr lang="pt-BR" sz="22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;</a:t>
            </a:r>
            <a:endParaRPr sz="2200" dirty="0"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pt-BR" sz="22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Gestão </a:t>
            </a:r>
            <a:r>
              <a:rPr lang="pt-BR" sz="220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Comercial </a:t>
            </a:r>
            <a:r>
              <a:rPr lang="pt-BR" sz="22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e </a:t>
            </a:r>
            <a:r>
              <a:rPr lang="pt-BR" sz="220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Financeira</a:t>
            </a:r>
            <a:r>
              <a:rPr lang="pt-BR" sz="22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;</a:t>
            </a:r>
            <a:endParaRPr sz="2200" dirty="0"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pt-BR" sz="22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Elaboração do </a:t>
            </a:r>
            <a:r>
              <a:rPr lang="pt-BR" sz="220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Inventário </a:t>
            </a:r>
            <a:r>
              <a:rPr lang="pt-BR" sz="22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P</a:t>
            </a:r>
            <a:r>
              <a:rPr lang="pt-BR" sz="220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atrimonial</a:t>
            </a:r>
            <a:r>
              <a:rPr lang="pt-BR" sz="22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;</a:t>
            </a:r>
            <a:endParaRPr sz="2200" dirty="0"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pt-BR" sz="22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Gestão da </a:t>
            </a:r>
            <a:r>
              <a:rPr lang="pt-BR" sz="220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Evolução </a:t>
            </a:r>
            <a:r>
              <a:rPr lang="pt-BR" sz="22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E</a:t>
            </a:r>
            <a:r>
              <a:rPr lang="pt-BR" sz="220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conômica </a:t>
            </a:r>
            <a:r>
              <a:rPr lang="pt-BR" sz="22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e </a:t>
            </a:r>
            <a:r>
              <a:rPr lang="pt-BR" sz="220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Financeira</a:t>
            </a:r>
            <a:r>
              <a:rPr lang="pt-BR" sz="22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;</a:t>
            </a:r>
            <a:endParaRPr sz="2200" dirty="0"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pt-BR" sz="22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Controle de </a:t>
            </a:r>
            <a:r>
              <a:rPr lang="pt-BR" sz="220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Fluxo </a:t>
            </a:r>
            <a:r>
              <a:rPr lang="pt-BR" sz="22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de </a:t>
            </a:r>
            <a:r>
              <a:rPr lang="pt-BR" sz="220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Caixa</a:t>
            </a:r>
            <a:r>
              <a:rPr lang="pt-BR" sz="22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;</a:t>
            </a:r>
            <a:endParaRPr sz="2200" dirty="0"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pt-BR" sz="22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Controle da </a:t>
            </a:r>
            <a:r>
              <a:rPr lang="pt-BR" sz="220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Movimentações </a:t>
            </a:r>
            <a:r>
              <a:rPr lang="pt-BR" sz="22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de </a:t>
            </a:r>
            <a:r>
              <a:rPr lang="pt-BR" sz="220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Lotes</a:t>
            </a:r>
            <a:r>
              <a:rPr lang="pt-BR" sz="22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: </a:t>
            </a:r>
            <a:r>
              <a:rPr lang="pt-BR" sz="220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Vendas</a:t>
            </a:r>
            <a:r>
              <a:rPr lang="pt-BR" sz="22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pt-BR" sz="220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Compras</a:t>
            </a:r>
            <a:r>
              <a:rPr lang="pt-BR" sz="22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pt-BR" sz="220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Transferências</a:t>
            </a:r>
            <a:r>
              <a:rPr lang="pt-BR" sz="22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pt-BR" sz="220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Evolução </a:t>
            </a:r>
            <a:r>
              <a:rPr lang="pt-BR" sz="22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e </a:t>
            </a:r>
            <a:r>
              <a:rPr lang="pt-BR" sz="220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Mortes</a:t>
            </a:r>
            <a:r>
              <a:rPr lang="pt-BR" sz="22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;</a:t>
            </a:r>
            <a:endParaRPr sz="2200" dirty="0"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pt-BR" sz="22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Gestão da Biometria por </a:t>
            </a:r>
            <a:r>
              <a:rPr lang="pt-BR" sz="220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Lotes</a:t>
            </a:r>
            <a:r>
              <a:rPr lang="pt-BR" sz="22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;</a:t>
            </a:r>
            <a:endParaRPr sz="2200" dirty="0"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pt-BR" sz="22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Controle do </a:t>
            </a:r>
            <a:r>
              <a:rPr lang="pt-BR" sz="220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Arraçoamento </a:t>
            </a:r>
            <a:r>
              <a:rPr lang="pt-BR" sz="22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por </a:t>
            </a:r>
            <a:r>
              <a:rPr lang="pt-BR" sz="220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Lote</a:t>
            </a:r>
            <a:r>
              <a:rPr lang="pt-BR" sz="22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;</a:t>
            </a:r>
            <a:endParaRPr sz="2200" dirty="0"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150000"/>
              </a:lnSpc>
            </a:pPr>
            <a:endParaRPr sz="2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CustomShape 2"/>
          <p:cNvSpPr/>
          <p:nvPr/>
        </p:nvSpPr>
        <p:spPr>
          <a:xfrm>
            <a:off x="899747" y="216008"/>
            <a:ext cx="7401240" cy="1324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4400" b="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Principais </a:t>
            </a:r>
            <a:r>
              <a:rPr lang="pt-BR" sz="4400" b="1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Funcionalidades</a:t>
            </a:r>
            <a:endParaRPr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68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9550" y="628650"/>
            <a:ext cx="8724900" cy="5600700"/>
          </a:xfrm>
          <a:prstGeom prst="rect">
            <a:avLst/>
          </a:prstGeom>
        </p:spPr>
      </p:pic>
      <p:sp>
        <p:nvSpPr>
          <p:cNvPr id="3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89352" y="6302871"/>
            <a:ext cx="1066571" cy="365125"/>
          </a:xfrm>
        </p:spPr>
        <p:txBody>
          <a:bodyPr/>
          <a:lstStyle/>
          <a:p>
            <a:pPr algn="l"/>
            <a:r>
              <a:rPr lang="pt-BR" sz="2000" dirty="0" smtClean="0">
                <a:solidFill>
                  <a:schemeClr val="tx1"/>
                </a:solidFill>
              </a:rPr>
              <a:t>S</a:t>
            </a:r>
            <a:fld id="{4A86DE50-4A4A-4E6D-8B0F-5946A64BE4A6}" type="slidenum">
              <a:rPr lang="pt-BR" sz="2000" smtClean="0">
                <a:solidFill>
                  <a:schemeClr val="tx1"/>
                </a:solidFill>
              </a:rPr>
              <a:pPr algn="l"/>
              <a:t>40</a:t>
            </a:fld>
            <a:r>
              <a:rPr lang="pt-BR" sz="2000" dirty="0" smtClean="0">
                <a:solidFill>
                  <a:schemeClr val="tx1"/>
                </a:solidFill>
              </a:rPr>
              <a:t>E4</a:t>
            </a:r>
            <a:endParaRPr lang="pt-BR" sz="2000" dirty="0">
              <a:solidFill>
                <a:schemeClr val="tx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462708" y="2137272"/>
            <a:ext cx="495759" cy="308473"/>
          </a:xfrm>
          <a:prstGeom prst="rect">
            <a:avLst/>
          </a:prstGeom>
          <a:noFill/>
          <a:ln>
            <a:solidFill>
              <a:srgbClr val="0000FF"/>
            </a:solidFill>
          </a:ln>
          <a:effectLst>
            <a:glow rad="139700">
              <a:srgbClr val="00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34"/>
          </a:p>
        </p:txBody>
      </p:sp>
      <p:sp>
        <p:nvSpPr>
          <p:cNvPr id="6" name="Elipse 5"/>
          <p:cNvSpPr/>
          <p:nvPr/>
        </p:nvSpPr>
        <p:spPr>
          <a:xfrm>
            <a:off x="8341987" y="2737518"/>
            <a:ext cx="356712" cy="366097"/>
          </a:xfrm>
          <a:prstGeom prst="ellipse">
            <a:avLst/>
          </a:prstGeom>
          <a:noFill/>
          <a:ln>
            <a:solidFill>
              <a:srgbClr val="92D050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34"/>
          </a:p>
        </p:txBody>
      </p:sp>
    </p:spTree>
    <p:extLst>
      <p:ext uri="{BB962C8B-B14F-4D97-AF65-F5344CB8AC3E}">
        <p14:creationId xmlns:p14="http://schemas.microsoft.com/office/powerpoint/2010/main" val="154737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89352" y="6302871"/>
            <a:ext cx="1066571" cy="365125"/>
          </a:xfrm>
        </p:spPr>
        <p:txBody>
          <a:bodyPr/>
          <a:lstStyle/>
          <a:p>
            <a:pPr algn="l"/>
            <a:r>
              <a:rPr lang="pt-BR" sz="2000" dirty="0" smtClean="0">
                <a:solidFill>
                  <a:schemeClr val="tx1"/>
                </a:solidFill>
              </a:rPr>
              <a:t>S</a:t>
            </a:r>
            <a:fld id="{1D7CA2F9-59B9-4D44-999B-4C941CA05F36}" type="slidenum">
              <a:rPr lang="pt-BR" sz="2000" smtClean="0">
                <a:solidFill>
                  <a:schemeClr val="tx1"/>
                </a:solidFill>
              </a:rPr>
              <a:pPr algn="l"/>
              <a:t>41</a:t>
            </a:fld>
            <a:r>
              <a:rPr lang="pt-BR" sz="2000" dirty="0" smtClean="0">
                <a:solidFill>
                  <a:schemeClr val="tx1"/>
                </a:solidFill>
              </a:rPr>
              <a:t>E4</a:t>
            </a:r>
            <a:endParaRPr lang="pt-BR" sz="2000" dirty="0">
              <a:solidFill>
                <a:schemeClr val="tx1"/>
              </a:solidFill>
            </a:endParaRPr>
          </a:p>
        </p:txBody>
      </p:sp>
      <p:pic>
        <p:nvPicPr>
          <p:cNvPr id="5122" name="Picture 2" descr="C:\Users\jdaniel.tavares\Documents\Agronegócios NRC 2016\Piscicultura\Curso Piscicultura Final 28-05-16\fichas\venda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85" y="745485"/>
            <a:ext cx="8297973" cy="56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81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89352" y="6302871"/>
            <a:ext cx="1066571" cy="365125"/>
          </a:xfrm>
        </p:spPr>
        <p:txBody>
          <a:bodyPr/>
          <a:lstStyle/>
          <a:p>
            <a:pPr algn="l"/>
            <a:r>
              <a:rPr lang="pt-BR" sz="2000" dirty="0" smtClean="0">
                <a:solidFill>
                  <a:schemeClr val="tx1"/>
                </a:solidFill>
              </a:rPr>
              <a:t>S</a:t>
            </a:r>
            <a:fld id="{62A0C00D-CC69-42AF-AB77-D73D6EEE0BFA}" type="slidenum">
              <a:rPr lang="pt-BR" sz="2000" smtClean="0">
                <a:solidFill>
                  <a:schemeClr val="tx1"/>
                </a:solidFill>
              </a:rPr>
              <a:pPr algn="l"/>
              <a:t>42</a:t>
            </a:fld>
            <a:r>
              <a:rPr lang="pt-BR" sz="2000" dirty="0" smtClean="0">
                <a:solidFill>
                  <a:schemeClr val="tx1"/>
                </a:solidFill>
              </a:rPr>
              <a:t>E4</a:t>
            </a:r>
            <a:endParaRPr lang="pt-BR" sz="2000" dirty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665" y="84070"/>
            <a:ext cx="8967730" cy="553422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7403334" y="2922222"/>
            <a:ext cx="1333041" cy="1143001"/>
          </a:xfrm>
          <a:prstGeom prst="rect">
            <a:avLst/>
          </a:prstGeom>
          <a:noFill/>
          <a:ln>
            <a:solidFill>
              <a:srgbClr val="0000FF"/>
            </a:solidFill>
          </a:ln>
          <a:effectLst>
            <a:glow rad="139700">
              <a:srgbClr val="00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34"/>
          </a:p>
        </p:txBody>
      </p:sp>
      <p:sp>
        <p:nvSpPr>
          <p:cNvPr id="5" name="Retângulo 4"/>
          <p:cNvSpPr/>
          <p:nvPr/>
        </p:nvSpPr>
        <p:spPr>
          <a:xfrm>
            <a:off x="7611317" y="1584454"/>
            <a:ext cx="1167788" cy="1123109"/>
          </a:xfrm>
          <a:prstGeom prst="rect">
            <a:avLst/>
          </a:prstGeom>
          <a:noFill/>
          <a:ln>
            <a:solidFill>
              <a:srgbClr val="0000FF"/>
            </a:solidFill>
          </a:ln>
          <a:effectLst>
            <a:glow rad="139700">
              <a:srgbClr val="00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34"/>
          </a:p>
        </p:txBody>
      </p:sp>
      <p:sp>
        <p:nvSpPr>
          <p:cNvPr id="6" name="Retângulo 5"/>
          <p:cNvSpPr/>
          <p:nvPr/>
        </p:nvSpPr>
        <p:spPr>
          <a:xfrm>
            <a:off x="623841" y="3631962"/>
            <a:ext cx="4332719" cy="7691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 smtClean="0">
                <a:solidFill>
                  <a:schemeClr val="tx1"/>
                </a:solidFill>
                <a:hlinkClick r:id="rId3" action="ppaction://hlinkfile"/>
              </a:rPr>
              <a:t>Relatório  Desenvolvimento e Desempenho</a:t>
            </a:r>
            <a:endParaRPr lang="pt-BR" sz="1600" b="1" dirty="0" smtClean="0">
              <a:solidFill>
                <a:schemeClr val="tx1"/>
              </a:solidFill>
            </a:endParaRPr>
          </a:p>
          <a:p>
            <a:endParaRPr lang="pt-BR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46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2731334" y="1809522"/>
            <a:ext cx="1194060" cy="1088126"/>
          </a:xfrm>
          <a:prstGeom prst="rect">
            <a:avLst/>
          </a:prstGeom>
          <a:noFill/>
          <a:ln>
            <a:solidFill>
              <a:srgbClr val="0000FF"/>
            </a:solidFill>
          </a:ln>
          <a:effectLst>
            <a:glow rad="139700">
              <a:srgbClr val="00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34"/>
          </a:p>
        </p:txBody>
      </p:sp>
      <p:sp>
        <p:nvSpPr>
          <p:cNvPr id="4" name="Retângulo 3"/>
          <p:cNvSpPr/>
          <p:nvPr/>
        </p:nvSpPr>
        <p:spPr>
          <a:xfrm>
            <a:off x="2872011" y="3129851"/>
            <a:ext cx="1287281" cy="1150839"/>
          </a:xfrm>
          <a:prstGeom prst="rect">
            <a:avLst/>
          </a:prstGeom>
          <a:noFill/>
          <a:ln>
            <a:solidFill>
              <a:srgbClr val="0000FF"/>
            </a:solidFill>
          </a:ln>
          <a:effectLst>
            <a:glow rad="139700">
              <a:srgbClr val="00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34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120" y="74576"/>
            <a:ext cx="9001475" cy="5555043"/>
          </a:xfrm>
          <a:prstGeom prst="rect">
            <a:avLst/>
          </a:prstGeom>
        </p:spPr>
      </p:pic>
      <p:sp>
        <p:nvSpPr>
          <p:cNvPr id="7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89352" y="6302871"/>
            <a:ext cx="1066571" cy="365125"/>
          </a:xfrm>
        </p:spPr>
        <p:txBody>
          <a:bodyPr/>
          <a:lstStyle/>
          <a:p>
            <a:pPr algn="l"/>
            <a:r>
              <a:rPr lang="pt-BR" sz="2000" dirty="0" smtClean="0">
                <a:solidFill>
                  <a:schemeClr val="tx1"/>
                </a:solidFill>
              </a:rPr>
              <a:t>S</a:t>
            </a:r>
            <a:fld id="{879FBB3A-F318-4200-92B8-EA05D6776279}" type="slidenum">
              <a:rPr lang="pt-BR" sz="2000" smtClean="0">
                <a:solidFill>
                  <a:schemeClr val="tx1"/>
                </a:solidFill>
              </a:rPr>
              <a:pPr algn="l"/>
              <a:t>43</a:t>
            </a:fld>
            <a:r>
              <a:rPr lang="pt-BR" sz="2000" dirty="0" smtClean="0">
                <a:solidFill>
                  <a:schemeClr val="tx1"/>
                </a:solidFill>
              </a:rPr>
              <a:t>E4</a:t>
            </a:r>
            <a:endParaRPr lang="pt-BR" sz="2000" dirty="0">
              <a:solidFill>
                <a:schemeClr val="tx1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4652508" y="2908665"/>
            <a:ext cx="1285583" cy="1145542"/>
          </a:xfrm>
          <a:prstGeom prst="rect">
            <a:avLst/>
          </a:prstGeom>
          <a:noFill/>
          <a:ln>
            <a:solidFill>
              <a:srgbClr val="0000FF"/>
            </a:solidFill>
          </a:ln>
          <a:effectLst>
            <a:glow rad="139700">
              <a:srgbClr val="00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34"/>
          </a:p>
        </p:txBody>
      </p:sp>
      <p:sp>
        <p:nvSpPr>
          <p:cNvPr id="9" name="Retângulo 8"/>
          <p:cNvSpPr/>
          <p:nvPr/>
        </p:nvSpPr>
        <p:spPr>
          <a:xfrm>
            <a:off x="6430867" y="1610092"/>
            <a:ext cx="1167788" cy="1123109"/>
          </a:xfrm>
          <a:prstGeom prst="rect">
            <a:avLst/>
          </a:prstGeom>
          <a:noFill/>
          <a:ln>
            <a:solidFill>
              <a:srgbClr val="0000FF"/>
            </a:solidFill>
          </a:ln>
          <a:effectLst>
            <a:glow rad="139700">
              <a:srgbClr val="00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34"/>
          </a:p>
        </p:txBody>
      </p:sp>
      <p:sp>
        <p:nvSpPr>
          <p:cNvPr id="10" name="Retângulo 9"/>
          <p:cNvSpPr/>
          <p:nvPr/>
        </p:nvSpPr>
        <p:spPr>
          <a:xfrm>
            <a:off x="187995" y="3631962"/>
            <a:ext cx="4221635" cy="7691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 smtClean="0">
                <a:solidFill>
                  <a:schemeClr val="tx1"/>
                </a:solidFill>
                <a:hlinkClick r:id="rId3" action="ppaction://hlinkfile"/>
              </a:rPr>
              <a:t>Relatório  Custo de Produção</a:t>
            </a:r>
            <a:endParaRPr lang="pt-BR" sz="1600" b="1" dirty="0" smtClean="0">
              <a:solidFill>
                <a:schemeClr val="tx1"/>
              </a:solidFill>
            </a:endParaRPr>
          </a:p>
          <a:p>
            <a:endParaRPr lang="pt-BR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88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755650" y="1557338"/>
            <a:ext cx="7772400" cy="4724400"/>
          </a:xfrm>
        </p:spPr>
        <p:txBody>
          <a:bodyPr anchor="t"/>
          <a:lstStyle/>
          <a:p>
            <a:pPr algn="ctr"/>
            <a:r>
              <a:rPr lang="pt-BR" altLang="pt-BR" sz="2800" b="1" dirty="0" smtClean="0">
                <a:latin typeface="Comic Sans MS" pitchFamily="66" charset="0"/>
              </a:rPr>
              <a:t>O SUCESSO DE QUALQUER EMPREENDIMENTO EST</a:t>
            </a:r>
            <a:r>
              <a:rPr lang="pt-BR" altLang="pt-BR" sz="2800" b="1" dirty="0" smtClean="0"/>
              <a:t>Á</a:t>
            </a:r>
            <a:r>
              <a:rPr lang="pt-BR" altLang="pt-BR" sz="2800" b="1" dirty="0" smtClean="0">
                <a:latin typeface="Comic Sans MS" pitchFamily="66" charset="0"/>
              </a:rPr>
              <a:t> SUBORDINADO A UMA ADMINISTRA</a:t>
            </a:r>
            <a:r>
              <a:rPr lang="pt-BR" altLang="pt-BR" sz="2800" b="1" dirty="0" smtClean="0"/>
              <a:t>Ç</a:t>
            </a:r>
            <a:r>
              <a:rPr lang="pt-BR" altLang="pt-BR" sz="2800" b="1" dirty="0" smtClean="0">
                <a:latin typeface="Comic Sans MS" pitchFamily="66" charset="0"/>
              </a:rPr>
              <a:t>ÃO EFICIENTE. </a:t>
            </a:r>
            <a:br>
              <a:rPr lang="pt-BR" altLang="pt-BR" sz="2800" b="1" dirty="0" smtClean="0">
                <a:latin typeface="Comic Sans MS" pitchFamily="66" charset="0"/>
              </a:rPr>
            </a:br>
            <a:r>
              <a:rPr lang="pt-BR" altLang="pt-BR" sz="2800" b="1" dirty="0" smtClean="0">
                <a:latin typeface="Comic Sans MS" pitchFamily="66" charset="0"/>
              </a:rPr>
              <a:t/>
            </a:r>
            <a:br>
              <a:rPr lang="pt-BR" altLang="pt-BR" sz="2800" b="1" dirty="0" smtClean="0">
                <a:latin typeface="Comic Sans MS" pitchFamily="66" charset="0"/>
              </a:rPr>
            </a:br>
            <a:r>
              <a:rPr lang="pt-BR" altLang="pt-BR" sz="2800" b="1" dirty="0" smtClean="0">
                <a:latin typeface="Comic Sans MS" pitchFamily="66" charset="0"/>
              </a:rPr>
              <a:t>PARA GARANTIR A SOBREVIVÊNCIA ECONÔMICA E A LUCRATIVIDADE DAS PROPRIEDADES RURAIS, S</a:t>
            </a:r>
            <a:r>
              <a:rPr lang="pt-BR" altLang="pt-BR" sz="2800" b="1" dirty="0" smtClean="0"/>
              <a:t>Ó</a:t>
            </a:r>
            <a:r>
              <a:rPr lang="pt-BR" altLang="pt-BR" sz="2800" b="1" dirty="0" smtClean="0">
                <a:latin typeface="Comic Sans MS" pitchFamily="66" charset="0"/>
              </a:rPr>
              <a:t> EXISTE UMA SA</a:t>
            </a:r>
            <a:r>
              <a:rPr lang="pt-BR" altLang="pt-BR" sz="2800" b="1" dirty="0" smtClean="0"/>
              <a:t>Í</a:t>
            </a:r>
            <a:r>
              <a:rPr lang="pt-BR" altLang="pt-BR" sz="2800" b="1" dirty="0" smtClean="0">
                <a:latin typeface="Comic Sans MS" pitchFamily="66" charset="0"/>
              </a:rPr>
              <a:t>DA TRANSFORM</a:t>
            </a:r>
            <a:r>
              <a:rPr lang="pt-BR" altLang="pt-BR" sz="2800" b="1" dirty="0" smtClean="0"/>
              <a:t>Á</a:t>
            </a:r>
            <a:r>
              <a:rPr lang="pt-BR" altLang="pt-BR" sz="2800" b="1" dirty="0" smtClean="0">
                <a:latin typeface="Comic Sans MS" pitchFamily="66" charset="0"/>
              </a:rPr>
              <a:t>-LAS EM EMPRESAS RURAIS.</a:t>
            </a:r>
            <a:br>
              <a:rPr lang="pt-BR" altLang="pt-BR" sz="2800" b="1" dirty="0" smtClean="0">
                <a:latin typeface="Comic Sans MS" pitchFamily="66" charset="0"/>
              </a:rPr>
            </a:br>
            <a:endParaRPr lang="pt-BR" altLang="pt-BR" sz="2800" b="1" dirty="0" smtClean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65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title"/>
          </p:nvPr>
        </p:nvSpPr>
        <p:spPr>
          <a:xfrm>
            <a:off x="611188" y="704377"/>
            <a:ext cx="7772400" cy="4724400"/>
          </a:xfrm>
        </p:spPr>
        <p:txBody>
          <a:bodyPr/>
          <a:lstStyle/>
          <a:p>
            <a:pPr algn="ctr"/>
            <a:r>
              <a:rPr lang="pt-BR" altLang="pt-BR" b="1" dirty="0" smtClean="0">
                <a:latin typeface="Comic Sans MS" pitchFamily="66" charset="0"/>
              </a:rPr>
              <a:t>Obrigado!!</a:t>
            </a:r>
            <a:br>
              <a:rPr lang="pt-BR" altLang="pt-BR" b="1" dirty="0" smtClean="0">
                <a:latin typeface="Comic Sans MS" pitchFamily="66" charset="0"/>
              </a:rPr>
            </a:br>
            <a:r>
              <a:rPr lang="pt-BR" altLang="pt-BR" sz="3200" b="1" dirty="0" smtClean="0">
                <a:latin typeface="Comic Sans MS" pitchFamily="66" charset="0"/>
              </a:rPr>
              <a:t/>
            </a:r>
            <a:br>
              <a:rPr lang="pt-BR" altLang="pt-BR" sz="3200" b="1" dirty="0" smtClean="0">
                <a:latin typeface="Comic Sans MS" pitchFamily="66" charset="0"/>
              </a:rPr>
            </a:br>
            <a:r>
              <a:rPr lang="pt-BR" altLang="pt-BR" sz="3200" b="1" dirty="0" smtClean="0">
                <a:latin typeface="Comic Sans MS" pitchFamily="66" charset="0"/>
              </a:rPr>
              <a:t>José Daniel Tavares </a:t>
            </a:r>
            <a:br>
              <a:rPr lang="pt-BR" altLang="pt-BR" sz="3200" b="1" dirty="0" smtClean="0">
                <a:latin typeface="Comic Sans MS" pitchFamily="66" charset="0"/>
              </a:rPr>
            </a:br>
            <a:r>
              <a:rPr lang="pt-BR" altLang="pt-BR" sz="3200" b="1" dirty="0" smtClean="0">
                <a:latin typeface="Comic Sans MS" pitchFamily="66" charset="0"/>
              </a:rPr>
              <a:t>Fone: 63 8401 5310 / 3602 2600</a:t>
            </a:r>
            <a:br>
              <a:rPr lang="pt-BR" altLang="pt-BR" sz="3200" b="1" dirty="0" smtClean="0">
                <a:latin typeface="Comic Sans MS" pitchFamily="66" charset="0"/>
              </a:rPr>
            </a:br>
            <a:r>
              <a:rPr lang="pt-BR" altLang="pt-BR" sz="3200" b="1" dirty="0" smtClean="0">
                <a:latin typeface="Comic Sans MS" pitchFamily="66" charset="0"/>
              </a:rPr>
              <a:t>jdaniel.tavares@to.sebrae.com.br</a:t>
            </a:r>
          </a:p>
        </p:txBody>
      </p:sp>
    </p:spTree>
    <p:extLst>
      <p:ext uri="{BB962C8B-B14F-4D97-AF65-F5344CB8AC3E}">
        <p14:creationId xmlns:p14="http://schemas.microsoft.com/office/powerpoint/2010/main" val="223804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285720" y="1571612"/>
            <a:ext cx="8639670" cy="507209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50000"/>
              </a:lnSpc>
              <a:buFont typeface="Arial"/>
              <a:buChar char="•"/>
            </a:pPr>
            <a:r>
              <a:rPr lang="pt-BR" sz="24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Acompanhamento da </a:t>
            </a:r>
            <a:r>
              <a:rPr lang="pt-BR" sz="240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Evolução </a:t>
            </a:r>
            <a:r>
              <a:rPr lang="pt-BR" sz="24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dos Lotes;</a:t>
            </a:r>
            <a:endParaRPr sz="2400" dirty="0"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pt-BR" sz="24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Controle da </a:t>
            </a:r>
            <a:r>
              <a:rPr lang="pt-BR" sz="240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Qualidade </a:t>
            </a:r>
            <a:r>
              <a:rPr lang="pt-BR" sz="24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da </a:t>
            </a:r>
            <a:r>
              <a:rPr lang="pt-BR" sz="240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Água </a:t>
            </a:r>
            <a:r>
              <a:rPr lang="pt-BR" sz="24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das </a:t>
            </a:r>
            <a:r>
              <a:rPr lang="pt-BR" sz="240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Estruturas </a:t>
            </a:r>
            <a:r>
              <a:rPr lang="pt-BR" sz="24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de </a:t>
            </a:r>
            <a:r>
              <a:rPr lang="pt-BR" sz="240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Produção;</a:t>
            </a:r>
            <a:endParaRPr sz="2400" dirty="0"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pt-BR" sz="24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Controle da </a:t>
            </a:r>
            <a:r>
              <a:rPr lang="pt-BR" sz="240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Movimentação </a:t>
            </a:r>
            <a:r>
              <a:rPr lang="pt-BR" sz="24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de </a:t>
            </a:r>
            <a:r>
              <a:rPr lang="pt-BR" sz="240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Estoques</a:t>
            </a:r>
            <a:r>
              <a:rPr lang="pt-BR" sz="24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;</a:t>
            </a:r>
            <a:endParaRPr sz="2400" dirty="0"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pt-BR" sz="24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Análise dos </a:t>
            </a:r>
            <a:r>
              <a:rPr lang="pt-BR" sz="240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Índices </a:t>
            </a:r>
            <a:r>
              <a:rPr lang="pt-BR" sz="24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de </a:t>
            </a:r>
            <a:r>
              <a:rPr lang="pt-BR" sz="240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Produtividade</a:t>
            </a:r>
            <a:r>
              <a:rPr lang="pt-BR" sz="24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;</a:t>
            </a:r>
            <a:endParaRPr sz="2400" dirty="0"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pt-BR" sz="24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Análise da </a:t>
            </a:r>
            <a:r>
              <a:rPr lang="pt-BR" sz="240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Produtividade </a:t>
            </a:r>
            <a:r>
              <a:rPr lang="pt-BR" sz="24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e </a:t>
            </a:r>
            <a:r>
              <a:rPr lang="pt-BR" sz="240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Rentabilidade </a:t>
            </a:r>
            <a:r>
              <a:rPr lang="pt-BR" sz="24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por </a:t>
            </a:r>
            <a:r>
              <a:rPr lang="pt-BR" sz="240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Área </a:t>
            </a:r>
            <a:r>
              <a:rPr lang="pt-BR" sz="24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ocupada (lâmina </a:t>
            </a:r>
            <a:r>
              <a:rPr lang="pt-BR" sz="240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d’água</a:t>
            </a:r>
            <a:r>
              <a:rPr lang="pt-BR" sz="24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);</a:t>
            </a:r>
            <a:endParaRPr sz="2400" dirty="0"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pt-BR" sz="24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Análise dos indicadores econômicos e financeiros;</a:t>
            </a:r>
            <a:endParaRPr sz="2400" dirty="0"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pt-BR" sz="24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Sistema de fácil instalação, utilização e funcionamento local (não existe dependência com a Internet</a:t>
            </a:r>
            <a:r>
              <a:rPr lang="pt-BR" sz="240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).</a:t>
            </a:r>
            <a:endParaRPr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805741" y="250192"/>
            <a:ext cx="7401240" cy="1324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4400" b="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Principais </a:t>
            </a:r>
            <a:r>
              <a:rPr lang="pt-BR" sz="4400" b="1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Funcionalidades</a:t>
            </a:r>
            <a:endParaRPr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098" name="Picture 2" descr="C:\Users\jdaniel.tavares\Documents\Agronegócios\UAC-Agronegócios\Agronegócios 2014\Piscicultura\Software\imgs\Ícones\Compr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181" y="2638053"/>
            <a:ext cx="1824007" cy="139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jdaniel.tavares\Documents\Agronegócios\UAC-Agronegócios\Agronegócios 2014\Piscicultura\Software\imgs\Ícones\Lote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4509120"/>
            <a:ext cx="1540817" cy="1175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09252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89352" y="6302871"/>
            <a:ext cx="912335" cy="365125"/>
          </a:xfrm>
        </p:spPr>
        <p:txBody>
          <a:bodyPr/>
          <a:lstStyle/>
          <a:p>
            <a:pPr algn="l"/>
            <a:r>
              <a:rPr lang="pt-BR" sz="2000" dirty="0" smtClean="0">
                <a:solidFill>
                  <a:schemeClr val="tx1"/>
                </a:solidFill>
              </a:rPr>
              <a:t>S</a:t>
            </a:r>
            <a:fld id="{8A1D3724-1E55-40BA-B375-14F0D6F2BE65}" type="slidenum">
              <a:rPr lang="pt-BR" sz="2000" smtClean="0">
                <a:solidFill>
                  <a:schemeClr val="tx1"/>
                </a:solidFill>
              </a:rPr>
              <a:pPr algn="l"/>
              <a:t>6</a:t>
            </a:fld>
            <a:r>
              <a:rPr lang="pt-BR" sz="2000" dirty="0" smtClean="0">
                <a:solidFill>
                  <a:schemeClr val="tx1"/>
                </a:solidFill>
              </a:rPr>
              <a:t>E2</a:t>
            </a:r>
            <a:endParaRPr lang="pt-BR" sz="2000" dirty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135" y="101917"/>
            <a:ext cx="8967730" cy="553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44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67" y="88137"/>
            <a:ext cx="8997354" cy="55525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760164" y="2941505"/>
            <a:ext cx="1322024" cy="1123720"/>
          </a:xfrm>
          <a:prstGeom prst="rect">
            <a:avLst/>
          </a:prstGeom>
          <a:noFill/>
          <a:ln>
            <a:solidFill>
              <a:srgbClr val="0000FF"/>
            </a:solidFill>
          </a:ln>
          <a:effectLst>
            <a:glow rad="139700">
              <a:srgbClr val="00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34"/>
          </a:p>
        </p:txBody>
      </p:sp>
      <p:sp>
        <p:nvSpPr>
          <p:cNvPr id="6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89352" y="6302871"/>
            <a:ext cx="912335" cy="365125"/>
          </a:xfrm>
        </p:spPr>
        <p:txBody>
          <a:bodyPr/>
          <a:lstStyle/>
          <a:p>
            <a:pPr algn="l"/>
            <a:r>
              <a:rPr lang="pt-BR" sz="2000" dirty="0" smtClean="0">
                <a:solidFill>
                  <a:schemeClr val="tx1"/>
                </a:solidFill>
              </a:rPr>
              <a:t>S</a:t>
            </a:r>
            <a:fld id="{B1175815-97AB-4175-ADCD-26D0C61BD479}" type="slidenum">
              <a:rPr lang="pt-BR" sz="2000" smtClean="0">
                <a:solidFill>
                  <a:schemeClr val="tx1"/>
                </a:solidFill>
              </a:rPr>
              <a:pPr algn="l"/>
              <a:t>7</a:t>
            </a:fld>
            <a:r>
              <a:rPr lang="pt-BR" sz="2000" dirty="0" smtClean="0">
                <a:solidFill>
                  <a:schemeClr val="tx1"/>
                </a:solidFill>
              </a:rPr>
              <a:t>E2</a:t>
            </a:r>
            <a:endParaRPr lang="pt-BR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67" y="88137"/>
            <a:ext cx="8997354" cy="55525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214390" y="2930487"/>
            <a:ext cx="1322024" cy="1167789"/>
          </a:xfrm>
          <a:prstGeom prst="rect">
            <a:avLst/>
          </a:prstGeom>
          <a:noFill/>
          <a:ln>
            <a:solidFill>
              <a:srgbClr val="0000FF"/>
            </a:solidFill>
          </a:ln>
          <a:effectLst>
            <a:glow rad="139700">
              <a:srgbClr val="00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34"/>
          </a:p>
        </p:txBody>
      </p:sp>
      <p:sp>
        <p:nvSpPr>
          <p:cNvPr id="6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89352" y="6302871"/>
            <a:ext cx="912335" cy="365125"/>
          </a:xfrm>
        </p:spPr>
        <p:txBody>
          <a:bodyPr/>
          <a:lstStyle/>
          <a:p>
            <a:pPr algn="l"/>
            <a:r>
              <a:rPr lang="pt-BR" sz="2000" dirty="0" smtClean="0">
                <a:solidFill>
                  <a:schemeClr val="tx1"/>
                </a:solidFill>
              </a:rPr>
              <a:t>S</a:t>
            </a:r>
            <a:fld id="{AAF3E335-A5E7-421C-BC3B-800D821BE72E}" type="slidenum">
              <a:rPr lang="pt-BR" sz="2000" smtClean="0">
                <a:solidFill>
                  <a:schemeClr val="tx1"/>
                </a:solidFill>
              </a:rPr>
              <a:pPr algn="l"/>
              <a:t>8</a:t>
            </a:fld>
            <a:r>
              <a:rPr lang="pt-BR" sz="2000" dirty="0" smtClean="0">
                <a:solidFill>
                  <a:schemeClr val="tx1"/>
                </a:solidFill>
              </a:rPr>
              <a:t>E2</a:t>
            </a:r>
            <a:endParaRPr lang="pt-BR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29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67" y="88137"/>
            <a:ext cx="8997354" cy="55525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3646583" y="2941504"/>
            <a:ext cx="1322024" cy="1167788"/>
          </a:xfrm>
          <a:prstGeom prst="rect">
            <a:avLst/>
          </a:prstGeom>
          <a:noFill/>
          <a:ln>
            <a:solidFill>
              <a:srgbClr val="0000FF"/>
            </a:solidFill>
          </a:ln>
          <a:effectLst>
            <a:glow rad="139700">
              <a:srgbClr val="00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34"/>
          </a:p>
        </p:txBody>
      </p:sp>
      <p:sp>
        <p:nvSpPr>
          <p:cNvPr id="6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89352" y="6302871"/>
            <a:ext cx="912335" cy="365125"/>
          </a:xfrm>
        </p:spPr>
        <p:txBody>
          <a:bodyPr/>
          <a:lstStyle/>
          <a:p>
            <a:pPr algn="l"/>
            <a:r>
              <a:rPr lang="pt-BR" sz="2000" dirty="0" smtClean="0">
                <a:solidFill>
                  <a:schemeClr val="tx1"/>
                </a:solidFill>
              </a:rPr>
              <a:t>S</a:t>
            </a:r>
            <a:fld id="{AAF3E335-A5E7-421C-BC3B-800D821BE72E}" type="slidenum">
              <a:rPr lang="pt-BR" sz="2000" smtClean="0">
                <a:solidFill>
                  <a:schemeClr val="tx1"/>
                </a:solidFill>
              </a:rPr>
              <a:pPr algn="l"/>
              <a:t>9</a:t>
            </a:fld>
            <a:r>
              <a:rPr lang="pt-BR" sz="2000" dirty="0" smtClean="0">
                <a:solidFill>
                  <a:schemeClr val="tx1"/>
                </a:solidFill>
              </a:rPr>
              <a:t>E2</a:t>
            </a:r>
            <a:endParaRPr lang="pt-BR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69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22070</TotalTime>
  <Words>249</Words>
  <Application>Microsoft Office PowerPoint</Application>
  <PresentationFormat>Apresentação na tela (4:3)</PresentationFormat>
  <Paragraphs>70</Paragraphs>
  <Slides>45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46" baseType="lpstr">
      <vt:lpstr>Tema do Office</vt:lpstr>
      <vt:lpstr>Apresentação do PowerPoint</vt:lpstr>
      <vt:lpstr>SOFTWARE DE GESTÃO PARA AQUICULTURA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 SUCESSO DE QUALQUER EMPREENDIMENTO ESTÁ SUBORDINADO A UMA ADMINISTRAÇÃO EFICIENTE.   PARA GARANTIR A SOBREVIVÊNCIA ECONÔMICA E A LUCRATIVIDADE DAS PROPRIEDADES RURAIS, SÓ EXISTE UMA SAÍDA TRANSFORMÁ-LAS EM EMPRESAS RURAIS. </vt:lpstr>
      <vt:lpstr>Obrigado!!  José Daniel Tavares  Fone: 63 8401 5310 / 3602 2600 jdaniel.tavares@to.sebrae.com.br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Franzo's</dc:creator>
  <cp:lastModifiedBy>José Daniel Tavares Rodrigues</cp:lastModifiedBy>
  <cp:revision>531</cp:revision>
  <cp:lastPrinted>2016-05-14T12:07:39Z</cp:lastPrinted>
  <dcterms:created xsi:type="dcterms:W3CDTF">2015-05-07T10:24:10Z</dcterms:created>
  <dcterms:modified xsi:type="dcterms:W3CDTF">2016-05-16T18:35:05Z</dcterms:modified>
</cp:coreProperties>
</file>